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7"/>
  </p:notesMasterIdLst>
  <p:sldIdLst>
    <p:sldId id="256" r:id="rId5"/>
    <p:sldId id="280" r:id="rId6"/>
    <p:sldId id="303" r:id="rId7"/>
    <p:sldId id="351" r:id="rId8"/>
    <p:sldId id="354" r:id="rId9"/>
    <p:sldId id="283" r:id="rId10"/>
    <p:sldId id="284" r:id="rId11"/>
    <p:sldId id="282" r:id="rId12"/>
    <p:sldId id="304" r:id="rId13"/>
    <p:sldId id="305" r:id="rId14"/>
    <p:sldId id="350" r:id="rId15"/>
    <p:sldId id="285" r:id="rId16"/>
    <p:sldId id="316" r:id="rId17"/>
    <p:sldId id="346" r:id="rId18"/>
    <p:sldId id="347" r:id="rId19"/>
    <p:sldId id="348" r:id="rId20"/>
    <p:sldId id="323" r:id="rId21"/>
    <p:sldId id="324" r:id="rId22"/>
    <p:sldId id="321" r:id="rId23"/>
    <p:sldId id="326" r:id="rId24"/>
    <p:sldId id="327" r:id="rId25"/>
    <p:sldId id="328" r:id="rId26"/>
    <p:sldId id="349" r:id="rId27"/>
    <p:sldId id="329" r:id="rId28"/>
    <p:sldId id="330" r:id="rId29"/>
    <p:sldId id="331" r:id="rId30"/>
    <p:sldId id="334" r:id="rId31"/>
    <p:sldId id="335" r:id="rId32"/>
    <p:sldId id="332" r:id="rId33"/>
    <p:sldId id="333" r:id="rId34"/>
    <p:sldId id="336" r:id="rId35"/>
    <p:sldId id="337" r:id="rId36"/>
    <p:sldId id="352" r:id="rId37"/>
    <p:sldId id="353" r:id="rId38"/>
    <p:sldId id="338" r:id="rId39"/>
    <p:sldId id="339" r:id="rId40"/>
    <p:sldId id="306" r:id="rId41"/>
    <p:sldId id="312" r:id="rId42"/>
    <p:sldId id="315" r:id="rId43"/>
    <p:sldId id="340" r:id="rId44"/>
    <p:sldId id="341" r:id="rId45"/>
    <p:sldId id="344" r:id="rId46"/>
    <p:sldId id="286" r:id="rId47"/>
    <p:sldId id="314" r:id="rId48"/>
    <p:sldId id="311" r:id="rId49"/>
    <p:sldId id="288" r:id="rId50"/>
    <p:sldId id="289" r:id="rId51"/>
    <p:sldId id="290" r:id="rId52"/>
    <p:sldId id="345" r:id="rId53"/>
    <p:sldId id="307" r:id="rId54"/>
    <p:sldId id="308" r:id="rId55"/>
    <p:sldId id="291"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08"/>
    <a:srgbClr val="C00000"/>
    <a:srgbClr val="FF0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4A36FE-02C8-4595-98FA-022779A714D5}" v="2" dt="2023-01-14T13:11:15.7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75499" autoAdjust="0"/>
  </p:normalViewPr>
  <p:slideViewPr>
    <p:cSldViewPr snapToGrid="0">
      <p:cViewPr varScale="1">
        <p:scale>
          <a:sx n="48" d="100"/>
          <a:sy n="48" d="100"/>
        </p:scale>
        <p:origin x="1476" y="24"/>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ספיר בן-דוד" userId="c806e4cf046f68be" providerId="LiveId" clId="{3E7C793D-AF71-47CB-AAF0-C4BCE6205D64}"/>
    <pc:docChg chg="undo custSel addSld delSld modSld">
      <pc:chgData name="ספיר בן-דוד" userId="c806e4cf046f68be" providerId="LiveId" clId="{3E7C793D-AF71-47CB-AAF0-C4BCE6205D64}" dt="2023-01-05T19:17:51.071" v="1071" actId="20577"/>
      <pc:docMkLst>
        <pc:docMk/>
      </pc:docMkLst>
      <pc:sldChg chg="modSp">
        <pc:chgData name="ספיר בן-דוד" userId="c806e4cf046f68be" providerId="LiveId" clId="{3E7C793D-AF71-47CB-AAF0-C4BCE6205D64}" dt="2023-01-05T19:17:12.523" v="1065" actId="20577"/>
        <pc:sldMkLst>
          <pc:docMk/>
          <pc:sldMk cId="3470339427" sldId="281"/>
        </pc:sldMkLst>
        <pc:spChg chg="mod">
          <ac:chgData name="ספיר בן-דוד" userId="c806e4cf046f68be" providerId="LiveId" clId="{3E7C793D-AF71-47CB-AAF0-C4BCE6205D64}" dt="2023-01-05T19:17:12.523" v="1065" actId="20577"/>
          <ac:spMkLst>
            <pc:docMk/>
            <pc:sldMk cId="3470339427" sldId="281"/>
            <ac:spMk id="3" creationId="{7F57F789-E565-9002-E4F7-B4199B7B3604}"/>
          </ac:spMkLst>
        </pc:spChg>
      </pc:sldChg>
      <pc:sldChg chg="modSp">
        <pc:chgData name="ספיר בן-דוד" userId="c806e4cf046f68be" providerId="LiveId" clId="{3E7C793D-AF71-47CB-AAF0-C4BCE6205D64}" dt="2023-01-05T19:17:51.071" v="1071" actId="20577"/>
        <pc:sldMkLst>
          <pc:docMk/>
          <pc:sldMk cId="965187636" sldId="283"/>
        </pc:sldMkLst>
        <pc:spChg chg="mod">
          <ac:chgData name="ספיר בן-דוד" userId="c806e4cf046f68be" providerId="LiveId" clId="{3E7C793D-AF71-47CB-AAF0-C4BCE6205D64}" dt="2023-01-05T19:17:51.071" v="1071" actId="20577"/>
          <ac:spMkLst>
            <pc:docMk/>
            <pc:sldMk cId="965187636" sldId="283"/>
            <ac:spMk id="3" creationId="{682E1C45-22CA-1912-C776-FDD1EE843BD0}"/>
          </ac:spMkLst>
        </pc:spChg>
      </pc:sldChg>
      <pc:sldChg chg="addSp modSp mod modAnim">
        <pc:chgData name="ספיר בן-דוד" userId="c806e4cf046f68be" providerId="LiveId" clId="{3E7C793D-AF71-47CB-AAF0-C4BCE6205D64}" dt="2023-01-05T18:47:49.674" v="724"/>
        <pc:sldMkLst>
          <pc:docMk/>
          <pc:sldMk cId="1024795787" sldId="286"/>
        </pc:sldMkLst>
        <pc:spChg chg="mod">
          <ac:chgData name="ספיר בן-דוד" userId="c806e4cf046f68be" providerId="LiveId" clId="{3E7C793D-AF71-47CB-AAF0-C4BCE6205D64}" dt="2023-01-05T18:18:45.990" v="345" actId="113"/>
          <ac:spMkLst>
            <pc:docMk/>
            <pc:sldMk cId="1024795787" sldId="286"/>
            <ac:spMk id="3" creationId="{0BB93C10-6F20-9091-0FA9-E1225721DEA5}"/>
          </ac:spMkLst>
        </pc:spChg>
        <pc:picChg chg="add mod">
          <ac:chgData name="ספיר בן-דוד" userId="c806e4cf046f68be" providerId="LiveId" clId="{3E7C793D-AF71-47CB-AAF0-C4BCE6205D64}" dt="2023-01-05T18:16:45.535" v="312" actId="1076"/>
          <ac:picMkLst>
            <pc:docMk/>
            <pc:sldMk cId="1024795787" sldId="286"/>
            <ac:picMk id="6" creationId="{BF89BB91-2025-2B96-D894-4EBE3D0D9960}"/>
          </ac:picMkLst>
        </pc:picChg>
      </pc:sldChg>
      <pc:sldChg chg="modSp mod modNotesTx">
        <pc:chgData name="ספיר בן-דוד" userId="c806e4cf046f68be" providerId="LiveId" clId="{3E7C793D-AF71-47CB-AAF0-C4BCE6205D64}" dt="2023-01-05T18:49:25.426" v="864" actId="20577"/>
        <pc:sldMkLst>
          <pc:docMk/>
          <pc:sldMk cId="3421702798" sldId="290"/>
        </pc:sldMkLst>
        <pc:spChg chg="mod">
          <ac:chgData name="ספיר בן-דוד" userId="c806e4cf046f68be" providerId="LiveId" clId="{3E7C793D-AF71-47CB-AAF0-C4BCE6205D64}" dt="2023-01-01T21:55:12.995" v="2" actId="27636"/>
          <ac:spMkLst>
            <pc:docMk/>
            <pc:sldMk cId="3421702798" sldId="290"/>
            <ac:spMk id="3" creationId="{E30BE99E-0330-6CEC-2DCE-7F48EC3C8D93}"/>
          </ac:spMkLst>
        </pc:spChg>
      </pc:sldChg>
      <pc:sldChg chg="del">
        <pc:chgData name="ספיר בן-דוד" userId="c806e4cf046f68be" providerId="LiveId" clId="{3E7C793D-AF71-47CB-AAF0-C4BCE6205D64}" dt="2023-01-05T19:08:24.619" v="867" actId="47"/>
        <pc:sldMkLst>
          <pc:docMk/>
          <pc:sldMk cId="963571534" sldId="294"/>
        </pc:sldMkLst>
      </pc:sldChg>
      <pc:sldChg chg="del">
        <pc:chgData name="ספיר בן-דוד" userId="c806e4cf046f68be" providerId="LiveId" clId="{3E7C793D-AF71-47CB-AAF0-C4BCE6205D64}" dt="2023-01-05T19:08:25.807" v="868" actId="47"/>
        <pc:sldMkLst>
          <pc:docMk/>
          <pc:sldMk cId="1767496260" sldId="295"/>
        </pc:sldMkLst>
      </pc:sldChg>
      <pc:sldChg chg="del">
        <pc:chgData name="ספיר בן-דוד" userId="c806e4cf046f68be" providerId="LiveId" clId="{3E7C793D-AF71-47CB-AAF0-C4BCE6205D64}" dt="2023-01-05T19:08:26.620" v="869" actId="47"/>
        <pc:sldMkLst>
          <pc:docMk/>
          <pc:sldMk cId="4269340906" sldId="296"/>
        </pc:sldMkLst>
      </pc:sldChg>
      <pc:sldChg chg="del">
        <pc:chgData name="ספיר בן-דוד" userId="c806e4cf046f68be" providerId="LiveId" clId="{3E7C793D-AF71-47CB-AAF0-C4BCE6205D64}" dt="2023-01-05T19:08:27.698" v="871" actId="47"/>
        <pc:sldMkLst>
          <pc:docMk/>
          <pc:sldMk cId="3879344727" sldId="297"/>
        </pc:sldMkLst>
      </pc:sldChg>
      <pc:sldChg chg="del">
        <pc:chgData name="ספיר בן-דוד" userId="c806e4cf046f68be" providerId="LiveId" clId="{3E7C793D-AF71-47CB-AAF0-C4BCE6205D64}" dt="2023-01-05T19:08:27.182" v="870" actId="47"/>
        <pc:sldMkLst>
          <pc:docMk/>
          <pc:sldMk cId="2446104601" sldId="298"/>
        </pc:sldMkLst>
      </pc:sldChg>
      <pc:sldChg chg="del">
        <pc:chgData name="ספיר בן-דוד" userId="c806e4cf046f68be" providerId="LiveId" clId="{3E7C793D-AF71-47CB-AAF0-C4BCE6205D64}" dt="2023-01-05T19:08:22.696" v="866" actId="47"/>
        <pc:sldMkLst>
          <pc:docMk/>
          <pc:sldMk cId="2461202332" sldId="299"/>
        </pc:sldMkLst>
      </pc:sldChg>
      <pc:sldChg chg="del">
        <pc:chgData name="ספיר בן-דוד" userId="c806e4cf046f68be" providerId="LiveId" clId="{3E7C793D-AF71-47CB-AAF0-C4BCE6205D64}" dt="2023-01-05T19:16:39.236" v="1051" actId="47"/>
        <pc:sldMkLst>
          <pc:docMk/>
          <pc:sldMk cId="1519643071" sldId="302"/>
        </pc:sldMkLst>
      </pc:sldChg>
      <pc:sldChg chg="modAnim">
        <pc:chgData name="ספיר בן-דוד" userId="c806e4cf046f68be" providerId="LiveId" clId="{3E7C793D-AF71-47CB-AAF0-C4BCE6205D64}" dt="2023-01-05T18:49:41.824" v="865"/>
        <pc:sldMkLst>
          <pc:docMk/>
          <pc:sldMk cId="4159813425" sldId="312"/>
        </pc:sldMkLst>
      </pc:sldChg>
      <pc:sldChg chg="modSp mod modAnim modNotesTx">
        <pc:chgData name="ספיר בן-דוד" userId="c806e4cf046f68be" providerId="LiveId" clId="{3E7C793D-AF71-47CB-AAF0-C4BCE6205D64}" dt="2023-01-05T18:48:05.196" v="726"/>
        <pc:sldMkLst>
          <pc:docMk/>
          <pc:sldMk cId="3382137545" sldId="314"/>
        </pc:sldMkLst>
        <pc:spChg chg="mod">
          <ac:chgData name="ספיר בן-דוד" userId="c806e4cf046f68be" providerId="LiveId" clId="{3E7C793D-AF71-47CB-AAF0-C4BCE6205D64}" dt="2023-01-05T18:47:05.755" v="705" actId="403"/>
          <ac:spMkLst>
            <pc:docMk/>
            <pc:sldMk cId="3382137545" sldId="314"/>
            <ac:spMk id="3" creationId="{5963ACAB-A6FF-CDF4-733C-00BC46F0EFCF}"/>
          </ac:spMkLst>
        </pc:spChg>
      </pc:sldChg>
      <pc:sldChg chg="addSp delSp modSp new mod delAnim modAnim modNotesTx">
        <pc:chgData name="ספיר בן-דוד" userId="c806e4cf046f68be" providerId="LiveId" clId="{3E7C793D-AF71-47CB-AAF0-C4BCE6205D64}" dt="2023-01-05T19:16:36.529" v="1050"/>
        <pc:sldMkLst>
          <pc:docMk/>
          <pc:sldMk cId="991044882" sldId="351"/>
        </pc:sldMkLst>
        <pc:spChg chg="mod">
          <ac:chgData name="ספיר בן-דוד" userId="c806e4cf046f68be" providerId="LiveId" clId="{3E7C793D-AF71-47CB-AAF0-C4BCE6205D64}" dt="2023-01-05T19:11:10.617" v="882" actId="20577"/>
          <ac:spMkLst>
            <pc:docMk/>
            <pc:sldMk cId="991044882" sldId="351"/>
            <ac:spMk id="2" creationId="{AB09D282-11A5-2762-65B8-BB771187A87B}"/>
          </ac:spMkLst>
        </pc:spChg>
        <pc:spChg chg="mod">
          <ac:chgData name="ספיר בן-דוד" userId="c806e4cf046f68be" providerId="LiveId" clId="{3E7C793D-AF71-47CB-AAF0-C4BCE6205D64}" dt="2023-01-05T19:14:44.972" v="1021" actId="207"/>
          <ac:spMkLst>
            <pc:docMk/>
            <pc:sldMk cId="991044882" sldId="351"/>
            <ac:spMk id="3" creationId="{889B80DE-F079-6D07-9251-F227BE5B6FB7}"/>
          </ac:spMkLst>
        </pc:spChg>
        <pc:picChg chg="add mod">
          <ac:chgData name="ספיר בן-דוד" userId="c806e4cf046f68be" providerId="LiveId" clId="{3E7C793D-AF71-47CB-AAF0-C4BCE6205D64}" dt="2023-01-05T19:16:22.330" v="1049" actId="1076"/>
          <ac:picMkLst>
            <pc:docMk/>
            <pc:sldMk cId="991044882" sldId="351"/>
            <ac:picMk id="6" creationId="{482ED71C-CA10-F110-4C5D-7BB31A22890C}"/>
          </ac:picMkLst>
        </pc:picChg>
        <pc:picChg chg="add del mod">
          <ac:chgData name="ספיר בן-דוד" userId="c806e4cf046f68be" providerId="LiveId" clId="{3E7C793D-AF71-47CB-AAF0-C4BCE6205D64}" dt="2023-01-05T19:15:27.959" v="1028" actId="478"/>
          <ac:picMkLst>
            <pc:docMk/>
            <pc:sldMk cId="991044882" sldId="351"/>
            <ac:picMk id="7" creationId="{0C43E2BF-0D0D-978A-E15C-48B433E39B7F}"/>
          </ac:picMkLst>
        </pc:picChg>
        <pc:picChg chg="add mod">
          <ac:chgData name="ספיר בן-דוד" userId="c806e4cf046f68be" providerId="LiveId" clId="{3E7C793D-AF71-47CB-AAF0-C4BCE6205D64}" dt="2023-01-05T19:16:19.203" v="1048" actId="14100"/>
          <ac:picMkLst>
            <pc:docMk/>
            <pc:sldMk cId="991044882" sldId="351"/>
            <ac:picMk id="8" creationId="{8EC752C9-8112-033B-89AF-BF9530E4FA58}"/>
          </ac:picMkLst>
        </pc:picChg>
        <pc:picChg chg="add mod">
          <ac:chgData name="ספיר בן-דוד" userId="c806e4cf046f68be" providerId="LiveId" clId="{3E7C793D-AF71-47CB-AAF0-C4BCE6205D64}" dt="2023-01-05T19:16:17.094" v="1047" actId="14100"/>
          <ac:picMkLst>
            <pc:docMk/>
            <pc:sldMk cId="991044882" sldId="351"/>
            <ac:picMk id="9" creationId="{6FF02A9B-B529-C365-AEF2-2D50F89D6874}"/>
          </ac:picMkLst>
        </pc:picChg>
      </pc:sldChg>
    </pc:docChg>
  </pc:docChgLst>
  <pc:docChgLst>
    <pc:chgData name="ספיר בן-דוד" userId="c806e4cf046f68be" providerId="LiveId" clId="{DD4A36FE-02C8-4595-98FA-022779A714D5}"/>
    <pc:docChg chg="delSld modSld">
      <pc:chgData name="ספיר בן-דוד" userId="c806e4cf046f68be" providerId="LiveId" clId="{DD4A36FE-02C8-4595-98FA-022779A714D5}" dt="2023-01-14T13:11:15.779" v="2"/>
      <pc:docMkLst>
        <pc:docMk/>
      </pc:docMkLst>
      <pc:sldChg chg="modAnim">
        <pc:chgData name="ספיר בן-דוד" userId="c806e4cf046f68be" providerId="LiveId" clId="{DD4A36FE-02C8-4595-98FA-022779A714D5}" dt="2023-01-14T13:11:15.779" v="2"/>
        <pc:sldMkLst>
          <pc:docMk/>
          <pc:sldMk cId="3382137545" sldId="314"/>
        </pc:sldMkLst>
      </pc:sldChg>
      <pc:sldChg chg="del">
        <pc:chgData name="ספיר בן-דוד" userId="c806e4cf046f68be" providerId="LiveId" clId="{DD4A36FE-02C8-4595-98FA-022779A714D5}" dt="2023-01-14T13:10:59.184" v="0" actId="47"/>
        <pc:sldMkLst>
          <pc:docMk/>
          <pc:sldMk cId="4162130977" sldId="355"/>
        </pc:sldMkLst>
      </pc:sldChg>
    </pc:docChg>
  </pc:docChgLst>
  <pc:docChgLst>
    <pc:chgData name="ספיר בן-דוד" userId="c806e4cf046f68be" providerId="LiveId" clId="{3D0FB0FB-BEE6-4BDE-A6F9-38C75E4B2C23}"/>
    <pc:docChg chg="undo redo custSel addSld modSld">
      <pc:chgData name="ספיר בן-דוד" userId="c806e4cf046f68be" providerId="LiveId" clId="{3D0FB0FB-BEE6-4BDE-A6F9-38C75E4B2C23}" dt="2023-01-08T17:10:06.339" v="252"/>
      <pc:docMkLst>
        <pc:docMk/>
      </pc:docMkLst>
      <pc:sldChg chg="modSp mod">
        <pc:chgData name="ספיר בן-דוד" userId="c806e4cf046f68be" providerId="LiveId" clId="{3D0FB0FB-BEE6-4BDE-A6F9-38C75E4B2C23}" dt="2023-01-08T17:08:27.399" v="246" actId="20577"/>
        <pc:sldMkLst>
          <pc:docMk/>
          <pc:sldMk cId="2806257027" sldId="256"/>
        </pc:sldMkLst>
        <pc:spChg chg="mod">
          <ac:chgData name="ספיר בן-דוד" userId="c806e4cf046f68be" providerId="LiveId" clId="{3D0FB0FB-BEE6-4BDE-A6F9-38C75E4B2C23}" dt="2023-01-08T17:08:27.399" v="246" actId="20577"/>
          <ac:spMkLst>
            <pc:docMk/>
            <pc:sldMk cId="2806257027" sldId="256"/>
            <ac:spMk id="4" creationId="{C3842E3D-6683-E5A7-6921-AFAE77167FF7}"/>
          </ac:spMkLst>
        </pc:spChg>
      </pc:sldChg>
      <pc:sldChg chg="modSp">
        <pc:chgData name="ספיר בן-דוד" userId="c806e4cf046f68be" providerId="LiveId" clId="{3D0FB0FB-BEE6-4BDE-A6F9-38C75E4B2C23}" dt="2023-01-08T17:09:02.081" v="249"/>
        <pc:sldMkLst>
          <pc:docMk/>
          <pc:sldMk cId="2366675606" sldId="280"/>
        </pc:sldMkLst>
        <pc:spChg chg="mod">
          <ac:chgData name="ספיר בן-דוד" userId="c806e4cf046f68be" providerId="LiveId" clId="{3D0FB0FB-BEE6-4BDE-A6F9-38C75E4B2C23}" dt="2023-01-08T17:09:02.081" v="249"/>
          <ac:spMkLst>
            <pc:docMk/>
            <pc:sldMk cId="2366675606" sldId="280"/>
            <ac:spMk id="2" creationId="{14EA3A89-421B-5E26-5408-C593CEB1CAFA}"/>
          </ac:spMkLst>
        </pc:spChg>
        <pc:spChg chg="mod">
          <ac:chgData name="ספיר בן-דוד" userId="c806e4cf046f68be" providerId="LiveId" clId="{3D0FB0FB-BEE6-4BDE-A6F9-38C75E4B2C23}" dt="2023-01-08T17:08:57.777" v="248"/>
          <ac:spMkLst>
            <pc:docMk/>
            <pc:sldMk cId="2366675606" sldId="280"/>
            <ac:spMk id="6" creationId="{2088F8B9-0344-773C-1115-6903890CAA1D}"/>
          </ac:spMkLst>
        </pc:spChg>
      </pc:sldChg>
      <pc:sldChg chg="addSp modSp mod">
        <pc:chgData name="ספיר בן-דוד" userId="c806e4cf046f68be" providerId="LiveId" clId="{3D0FB0FB-BEE6-4BDE-A6F9-38C75E4B2C23}" dt="2023-01-08T17:06:18.799" v="212" actId="1038"/>
        <pc:sldMkLst>
          <pc:docMk/>
          <pc:sldMk cId="2038767735" sldId="288"/>
        </pc:sldMkLst>
        <pc:spChg chg="add mod">
          <ac:chgData name="ספיר בן-דוד" userId="c806e4cf046f68be" providerId="LiveId" clId="{3D0FB0FB-BEE6-4BDE-A6F9-38C75E4B2C23}" dt="2023-01-08T17:06:18.799" v="212" actId="1038"/>
          <ac:spMkLst>
            <pc:docMk/>
            <pc:sldMk cId="2038767735" sldId="288"/>
            <ac:spMk id="8" creationId="{E2123C32-F534-9129-B970-AAEB9778B537}"/>
          </ac:spMkLst>
        </pc:spChg>
      </pc:sldChg>
      <pc:sldChg chg="addSp modSp mod">
        <pc:chgData name="ספיר בן-דוד" userId="c806e4cf046f68be" providerId="LiveId" clId="{3D0FB0FB-BEE6-4BDE-A6F9-38C75E4B2C23}" dt="2023-01-08T17:06:53.324" v="216" actId="1076"/>
        <pc:sldMkLst>
          <pc:docMk/>
          <pc:sldMk cId="3181107254" sldId="289"/>
        </pc:sldMkLst>
        <pc:spChg chg="add mod">
          <ac:chgData name="ספיר בן-דוד" userId="c806e4cf046f68be" providerId="LiveId" clId="{3D0FB0FB-BEE6-4BDE-A6F9-38C75E4B2C23}" dt="2023-01-08T17:06:53.324" v="216" actId="1076"/>
          <ac:spMkLst>
            <pc:docMk/>
            <pc:sldMk cId="3181107254" sldId="289"/>
            <ac:spMk id="9" creationId="{5901D0AF-2868-B54D-62AF-8B329E40E5A0}"/>
          </ac:spMkLst>
        </pc:spChg>
      </pc:sldChg>
      <pc:sldChg chg="modAnim">
        <pc:chgData name="ספיר בן-דוד" userId="c806e4cf046f68be" providerId="LiveId" clId="{3D0FB0FB-BEE6-4BDE-A6F9-38C75E4B2C23}" dt="2023-01-08T16:57:12.598" v="135"/>
        <pc:sldMkLst>
          <pc:docMk/>
          <pc:sldMk cId="802160295" sldId="326"/>
        </pc:sldMkLst>
      </pc:sldChg>
      <pc:sldChg chg="modSp mod">
        <pc:chgData name="ספיר בן-דוד" userId="c806e4cf046f68be" providerId="LiveId" clId="{3D0FB0FB-BEE6-4BDE-A6F9-38C75E4B2C23}" dt="2023-01-08T16:57:55.146" v="144" actId="1076"/>
        <pc:sldMkLst>
          <pc:docMk/>
          <pc:sldMk cId="1823980106" sldId="327"/>
        </pc:sldMkLst>
        <pc:spChg chg="mod">
          <ac:chgData name="ספיר בן-דוד" userId="c806e4cf046f68be" providerId="LiveId" clId="{3D0FB0FB-BEE6-4BDE-A6F9-38C75E4B2C23}" dt="2023-01-08T16:57:33.989" v="136" actId="108"/>
          <ac:spMkLst>
            <pc:docMk/>
            <pc:sldMk cId="1823980106" sldId="327"/>
            <ac:spMk id="2" creationId="{0D060E79-C68C-A6E7-2343-29773C80EE3E}"/>
          </ac:spMkLst>
        </pc:spChg>
        <pc:spChg chg="mod">
          <ac:chgData name="ספיר בן-דוד" userId="c806e4cf046f68be" providerId="LiveId" clId="{3D0FB0FB-BEE6-4BDE-A6F9-38C75E4B2C23}" dt="2023-01-08T16:57:48.329" v="143" actId="403"/>
          <ac:spMkLst>
            <pc:docMk/>
            <pc:sldMk cId="1823980106" sldId="327"/>
            <ac:spMk id="3" creationId="{2DAD0D78-E162-EFC1-5160-0A8A63AF73A5}"/>
          </ac:spMkLst>
        </pc:spChg>
        <pc:picChg chg="mod">
          <ac:chgData name="ספיר בן-דוד" userId="c806e4cf046f68be" providerId="LiveId" clId="{3D0FB0FB-BEE6-4BDE-A6F9-38C75E4B2C23}" dt="2023-01-08T16:57:55.146" v="144" actId="1076"/>
          <ac:picMkLst>
            <pc:docMk/>
            <pc:sldMk cId="1823980106" sldId="327"/>
            <ac:picMk id="1026" creationId="{A7B4D09B-7874-18CB-4B41-9F5F8BEB0017}"/>
          </ac:picMkLst>
        </pc:picChg>
      </pc:sldChg>
      <pc:sldChg chg="addSp delSp modSp mod">
        <pc:chgData name="ספיר בן-דוד" userId="c806e4cf046f68be" providerId="LiveId" clId="{3D0FB0FB-BEE6-4BDE-A6F9-38C75E4B2C23}" dt="2023-01-08T16:53:12.800" v="108" actId="14100"/>
        <pc:sldMkLst>
          <pc:docMk/>
          <pc:sldMk cId="2147813022" sldId="333"/>
        </pc:sldMkLst>
        <pc:spChg chg="mod">
          <ac:chgData name="ספיר בן-דוד" userId="c806e4cf046f68be" providerId="LiveId" clId="{3D0FB0FB-BEE6-4BDE-A6F9-38C75E4B2C23}" dt="2023-01-08T16:52:01.191" v="96" actId="1076"/>
          <ac:spMkLst>
            <pc:docMk/>
            <pc:sldMk cId="2147813022" sldId="333"/>
            <ac:spMk id="11" creationId="{519D175D-93F6-F1D0-8E61-B5947A1FD2D7}"/>
          </ac:spMkLst>
        </pc:spChg>
        <pc:spChg chg="mod">
          <ac:chgData name="ספיר בן-דוד" userId="c806e4cf046f68be" providerId="LiveId" clId="{3D0FB0FB-BEE6-4BDE-A6F9-38C75E4B2C23}" dt="2023-01-08T16:53:04.399" v="106" actId="1076"/>
          <ac:spMkLst>
            <pc:docMk/>
            <pc:sldMk cId="2147813022" sldId="333"/>
            <ac:spMk id="12" creationId="{259D4593-F76E-F3AB-C829-5C2832B82484}"/>
          </ac:spMkLst>
        </pc:spChg>
        <pc:grpChg chg="mod">
          <ac:chgData name="ספיר בן-דוד" userId="c806e4cf046f68be" providerId="LiveId" clId="{3D0FB0FB-BEE6-4BDE-A6F9-38C75E4B2C23}" dt="2023-01-08T16:51:02.447" v="87" actId="1076"/>
          <ac:grpSpMkLst>
            <pc:docMk/>
            <pc:sldMk cId="2147813022" sldId="333"/>
            <ac:grpSpMk id="3" creationId="{3E4F4608-8A03-3BFC-B0C7-FA69C2DC22CC}"/>
          </ac:grpSpMkLst>
        </pc:grpChg>
        <pc:grpChg chg="add mod">
          <ac:chgData name="ספיר בן-דוד" userId="c806e4cf046f68be" providerId="LiveId" clId="{3D0FB0FB-BEE6-4BDE-A6F9-38C75E4B2C23}" dt="2023-01-08T16:52:37.795" v="102" actId="1076"/>
          <ac:grpSpMkLst>
            <pc:docMk/>
            <pc:sldMk cId="2147813022" sldId="333"/>
            <ac:grpSpMk id="6" creationId="{2CA00ED5-9893-93B9-9DC2-42855F5A6EBE}"/>
          </ac:grpSpMkLst>
        </pc:grpChg>
        <pc:picChg chg="mod">
          <ac:chgData name="ספיר בן-דוד" userId="c806e4cf046f68be" providerId="LiveId" clId="{3D0FB0FB-BEE6-4BDE-A6F9-38C75E4B2C23}" dt="2023-01-08T16:51:32.428" v="90" actId="13822"/>
          <ac:picMkLst>
            <pc:docMk/>
            <pc:sldMk cId="2147813022" sldId="333"/>
            <ac:picMk id="7" creationId="{61516827-EE46-5B25-1345-71BA8A470DF2}"/>
          </ac:picMkLst>
        </pc:picChg>
        <pc:picChg chg="mod">
          <ac:chgData name="ספיר בן-דוד" userId="c806e4cf046f68be" providerId="LiveId" clId="{3D0FB0FB-BEE6-4BDE-A6F9-38C75E4B2C23}" dt="2023-01-08T16:50:55.705" v="85" actId="164"/>
          <ac:picMkLst>
            <pc:docMk/>
            <pc:sldMk cId="2147813022" sldId="333"/>
            <ac:picMk id="10" creationId="{E47FE7DC-7C9C-AA07-7CDE-27AAE80616D2}"/>
          </ac:picMkLst>
        </pc:picChg>
        <pc:cxnChg chg="add del">
          <ac:chgData name="ספיר בן-דוד" userId="c806e4cf046f68be" providerId="LiveId" clId="{3D0FB0FB-BEE6-4BDE-A6F9-38C75E4B2C23}" dt="2023-01-08T16:51:43.458" v="92" actId="11529"/>
          <ac:cxnSpMkLst>
            <pc:docMk/>
            <pc:sldMk cId="2147813022" sldId="333"/>
            <ac:cxnSpMk id="9" creationId="{E74348DF-52F5-76B6-500D-F7EFE495E65A}"/>
          </ac:cxnSpMkLst>
        </pc:cxnChg>
        <pc:cxnChg chg="add mod">
          <ac:chgData name="ספיר בן-דוד" userId="c806e4cf046f68be" providerId="LiveId" clId="{3D0FB0FB-BEE6-4BDE-A6F9-38C75E4B2C23}" dt="2023-01-08T16:52:54.053" v="105" actId="1076"/>
          <ac:cxnSpMkLst>
            <pc:docMk/>
            <pc:sldMk cId="2147813022" sldId="333"/>
            <ac:cxnSpMk id="14" creationId="{0005F178-0A13-43B8-A8C7-7CCE7E849CB0}"/>
          </ac:cxnSpMkLst>
        </pc:cxnChg>
        <pc:cxnChg chg="add mod">
          <ac:chgData name="ספיר בן-דוד" userId="c806e4cf046f68be" providerId="LiveId" clId="{3D0FB0FB-BEE6-4BDE-A6F9-38C75E4B2C23}" dt="2023-01-08T16:53:12.800" v="108" actId="14100"/>
          <ac:cxnSpMkLst>
            <pc:docMk/>
            <pc:sldMk cId="2147813022" sldId="333"/>
            <ac:cxnSpMk id="16" creationId="{D250CD9D-2B73-475A-E043-F9EE581529BE}"/>
          </ac:cxnSpMkLst>
        </pc:cxnChg>
      </pc:sldChg>
      <pc:sldChg chg="modSp mod modAnim">
        <pc:chgData name="ספיר בן-דוד" userId="c806e4cf046f68be" providerId="LiveId" clId="{3D0FB0FB-BEE6-4BDE-A6F9-38C75E4B2C23}" dt="2023-01-08T16:58:41.970" v="152"/>
        <pc:sldMkLst>
          <pc:docMk/>
          <pc:sldMk cId="3207093835" sldId="336"/>
        </pc:sldMkLst>
        <pc:spChg chg="mod">
          <ac:chgData name="ספיר בן-דוד" userId="c806e4cf046f68be" providerId="LiveId" clId="{3D0FB0FB-BEE6-4BDE-A6F9-38C75E4B2C23}" dt="2023-01-08T16:56:44.938" v="131" actId="113"/>
          <ac:spMkLst>
            <pc:docMk/>
            <pc:sldMk cId="3207093835" sldId="336"/>
            <ac:spMk id="3" creationId="{556C7E37-4F07-AD95-315F-825BA1DC555A}"/>
          </ac:spMkLst>
        </pc:spChg>
      </pc:sldChg>
      <pc:sldChg chg="modAnim">
        <pc:chgData name="ספיר בן-דוד" userId="c806e4cf046f68be" providerId="LiveId" clId="{3D0FB0FB-BEE6-4BDE-A6F9-38C75E4B2C23}" dt="2023-01-08T16:58:36.641" v="151"/>
        <pc:sldMkLst>
          <pc:docMk/>
          <pc:sldMk cId="123385610" sldId="338"/>
        </pc:sldMkLst>
      </pc:sldChg>
      <pc:sldChg chg="modAnim">
        <pc:chgData name="ספיר בן-דוד" userId="c806e4cf046f68be" providerId="LiveId" clId="{3D0FB0FB-BEE6-4BDE-A6F9-38C75E4B2C23}" dt="2023-01-08T16:58:51.438" v="156"/>
        <pc:sldMkLst>
          <pc:docMk/>
          <pc:sldMk cId="1738293499" sldId="339"/>
        </pc:sldMkLst>
      </pc:sldChg>
      <pc:sldChg chg="modSp mod">
        <pc:chgData name="ספיר בן-דוד" userId="c806e4cf046f68be" providerId="LiveId" clId="{3D0FB0FB-BEE6-4BDE-A6F9-38C75E4B2C23}" dt="2023-01-08T17:01:41.256" v="161" actId="1076"/>
        <pc:sldMkLst>
          <pc:docMk/>
          <pc:sldMk cId="252237794" sldId="340"/>
        </pc:sldMkLst>
        <pc:spChg chg="mod">
          <ac:chgData name="ספיר בן-דוד" userId="c806e4cf046f68be" providerId="LiveId" clId="{3D0FB0FB-BEE6-4BDE-A6F9-38C75E4B2C23}" dt="2023-01-08T17:01:41.256" v="161" actId="1076"/>
          <ac:spMkLst>
            <pc:docMk/>
            <pc:sldMk cId="252237794" sldId="340"/>
            <ac:spMk id="3" creationId="{52075CD5-E371-5587-4514-C4B337A1CCC9}"/>
          </ac:spMkLst>
        </pc:spChg>
      </pc:sldChg>
      <pc:sldChg chg="addSp modSp mod modAnim">
        <pc:chgData name="ספיר בן-דוד" userId="c806e4cf046f68be" providerId="LiveId" clId="{3D0FB0FB-BEE6-4BDE-A6F9-38C75E4B2C23}" dt="2023-01-08T17:04:32.445" v="205" actId="1037"/>
        <pc:sldMkLst>
          <pc:docMk/>
          <pc:sldMk cId="3804983928" sldId="341"/>
        </pc:sldMkLst>
        <pc:spChg chg="mod">
          <ac:chgData name="ספיר בן-דוד" userId="c806e4cf046f68be" providerId="LiveId" clId="{3D0FB0FB-BEE6-4BDE-A6F9-38C75E4B2C23}" dt="2023-01-08T17:03:18.810" v="184" actId="1076"/>
          <ac:spMkLst>
            <pc:docMk/>
            <pc:sldMk cId="3804983928" sldId="341"/>
            <ac:spMk id="3" creationId="{9B03FD9A-253D-47E8-AE32-CD88B299DB9A}"/>
          </ac:spMkLst>
        </pc:spChg>
        <pc:spChg chg="mod">
          <ac:chgData name="ספיר בן-דוד" userId="c806e4cf046f68be" providerId="LiveId" clId="{3D0FB0FB-BEE6-4BDE-A6F9-38C75E4B2C23}" dt="2023-01-08T17:04:32.445" v="205" actId="1037"/>
          <ac:spMkLst>
            <pc:docMk/>
            <pc:sldMk cId="3804983928" sldId="341"/>
            <ac:spMk id="6" creationId="{96DD589F-07B0-A32C-FDCE-4D1F254FD352}"/>
          </ac:spMkLst>
        </pc:spChg>
        <pc:spChg chg="mod">
          <ac:chgData name="ספיר בן-דוד" userId="c806e4cf046f68be" providerId="LiveId" clId="{3D0FB0FB-BEE6-4BDE-A6F9-38C75E4B2C23}" dt="2023-01-08T17:03:23.313" v="187" actId="14100"/>
          <ac:spMkLst>
            <pc:docMk/>
            <pc:sldMk cId="3804983928" sldId="341"/>
            <ac:spMk id="7" creationId="{F8C342FF-CA4C-C331-9532-2A03F61C5D31}"/>
          </ac:spMkLst>
        </pc:spChg>
        <pc:spChg chg="add mod">
          <ac:chgData name="ספיר בן-דוד" userId="c806e4cf046f68be" providerId="LiveId" clId="{3D0FB0FB-BEE6-4BDE-A6F9-38C75E4B2C23}" dt="2023-01-08T17:04:12.953" v="197" actId="2085"/>
          <ac:spMkLst>
            <pc:docMk/>
            <pc:sldMk cId="3804983928" sldId="341"/>
            <ac:spMk id="8" creationId="{7360F30B-8A4C-F878-7C9C-C45BB4A4050C}"/>
          </ac:spMkLst>
        </pc:spChg>
        <pc:spChg chg="add mod">
          <ac:chgData name="ספיר בן-דוד" userId="c806e4cf046f68be" providerId="LiveId" clId="{3D0FB0FB-BEE6-4BDE-A6F9-38C75E4B2C23}" dt="2023-01-08T17:04:32.445" v="205" actId="1037"/>
          <ac:spMkLst>
            <pc:docMk/>
            <pc:sldMk cId="3804983928" sldId="341"/>
            <ac:spMk id="9" creationId="{E21A27BA-7B33-40AC-898A-31433DFB9155}"/>
          </ac:spMkLst>
        </pc:spChg>
        <pc:graphicFrameChg chg="mod modGraphic">
          <ac:chgData name="ספיר בן-דוד" userId="c806e4cf046f68be" providerId="LiveId" clId="{3D0FB0FB-BEE6-4BDE-A6F9-38C75E4B2C23}" dt="2023-01-08T17:03:19.956" v="185" actId="1076"/>
          <ac:graphicFrameMkLst>
            <pc:docMk/>
            <pc:sldMk cId="3804983928" sldId="341"/>
            <ac:graphicFrameMk id="13" creationId="{1481FAA2-AE29-22FD-0AE3-9AB2B4611ED6}"/>
          </ac:graphicFrameMkLst>
        </pc:graphicFrameChg>
        <pc:picChg chg="mod">
          <ac:chgData name="ספיר בן-דוד" userId="c806e4cf046f68be" providerId="LiveId" clId="{3D0FB0FB-BEE6-4BDE-A6F9-38C75E4B2C23}" dt="2023-01-08T17:03:18.810" v="184" actId="1076"/>
          <ac:picMkLst>
            <pc:docMk/>
            <pc:sldMk cId="3804983928" sldId="341"/>
            <ac:picMk id="2052" creationId="{015E28E2-42D9-144D-2500-497CF1094875}"/>
          </ac:picMkLst>
        </pc:picChg>
        <pc:picChg chg="mod">
          <ac:chgData name="ספיר בן-דוד" userId="c806e4cf046f68be" providerId="LiveId" clId="{3D0FB0FB-BEE6-4BDE-A6F9-38C75E4B2C23}" dt="2023-01-08T17:04:32.445" v="205" actId="1037"/>
          <ac:picMkLst>
            <pc:docMk/>
            <pc:sldMk cId="3804983928" sldId="341"/>
            <ac:picMk id="2054" creationId="{032B2C14-F712-6349-6D03-49062052EF98}"/>
          </ac:picMkLst>
        </pc:picChg>
      </pc:sldChg>
      <pc:sldChg chg="addSp modSp mod">
        <pc:chgData name="ספיר בן-דוד" userId="c806e4cf046f68be" providerId="LiveId" clId="{3D0FB0FB-BEE6-4BDE-A6F9-38C75E4B2C23}" dt="2023-01-08T17:00:39.314" v="160" actId="1076"/>
        <pc:sldMkLst>
          <pc:docMk/>
          <pc:sldMk cId="742003548" sldId="350"/>
        </pc:sldMkLst>
        <pc:grpChg chg="add mod">
          <ac:chgData name="ספיר בן-דוד" userId="c806e4cf046f68be" providerId="LiveId" clId="{3D0FB0FB-BEE6-4BDE-A6F9-38C75E4B2C23}" dt="2023-01-08T17:00:39.314" v="160" actId="1076"/>
          <ac:grpSpMkLst>
            <pc:docMk/>
            <pc:sldMk cId="742003548" sldId="350"/>
            <ac:grpSpMk id="6" creationId="{5C57344D-46F2-AAF1-C55F-21A809543BBF}"/>
          </ac:grpSpMkLst>
        </pc:grpChg>
        <pc:picChg chg="mod">
          <ac:chgData name="ספיר בן-דוד" userId="c806e4cf046f68be" providerId="LiveId" clId="{3D0FB0FB-BEE6-4BDE-A6F9-38C75E4B2C23}" dt="2023-01-08T17:00:39.314" v="160" actId="1076"/>
          <ac:picMkLst>
            <pc:docMk/>
            <pc:sldMk cId="742003548" sldId="350"/>
            <ac:picMk id="7" creationId="{763CF337-A8C1-CAC6-5748-0CD017417C58}"/>
          </ac:picMkLst>
        </pc:picChg>
        <pc:picChg chg="mod">
          <ac:chgData name="ספיר בן-דוד" userId="c806e4cf046f68be" providerId="LiveId" clId="{3D0FB0FB-BEE6-4BDE-A6F9-38C75E4B2C23}" dt="2023-01-08T17:00:39.314" v="160" actId="1076"/>
          <ac:picMkLst>
            <pc:docMk/>
            <pc:sldMk cId="742003548" sldId="350"/>
            <ac:picMk id="1028" creationId="{2942C56B-4075-CF4E-7D5D-85EF40F07888}"/>
          </ac:picMkLst>
        </pc:picChg>
        <pc:picChg chg="mod">
          <ac:chgData name="ספיר בן-דוד" userId="c806e4cf046f68be" providerId="LiveId" clId="{3D0FB0FB-BEE6-4BDE-A6F9-38C75E4B2C23}" dt="2023-01-08T17:00:39.314" v="160" actId="1076"/>
          <ac:picMkLst>
            <pc:docMk/>
            <pc:sldMk cId="742003548" sldId="350"/>
            <ac:picMk id="1030" creationId="{7E16D4D6-DB84-CBF1-D5F8-46C766675961}"/>
          </ac:picMkLst>
        </pc:picChg>
        <pc:picChg chg="mod">
          <ac:chgData name="ספיר בן-דוד" userId="c806e4cf046f68be" providerId="LiveId" clId="{3D0FB0FB-BEE6-4BDE-A6F9-38C75E4B2C23}" dt="2023-01-08T17:00:39.314" v="160" actId="1076"/>
          <ac:picMkLst>
            <pc:docMk/>
            <pc:sldMk cId="742003548" sldId="350"/>
            <ac:picMk id="1032" creationId="{CF02DED8-4A4D-0712-C105-5E160AF561FA}"/>
          </ac:picMkLst>
        </pc:picChg>
      </pc:sldChg>
      <pc:sldChg chg="modAnim">
        <pc:chgData name="ספיר בן-דוד" userId="c806e4cf046f68be" providerId="LiveId" clId="{3D0FB0FB-BEE6-4BDE-A6F9-38C75E4B2C23}" dt="2023-01-08T17:10:06.339" v="252"/>
        <pc:sldMkLst>
          <pc:docMk/>
          <pc:sldMk cId="991044882" sldId="351"/>
        </pc:sldMkLst>
      </pc:sldChg>
      <pc:sldChg chg="addSp delSp modSp mod modAnim">
        <pc:chgData name="ספיר בן-דוד" userId="c806e4cf046f68be" providerId="LiveId" clId="{3D0FB0FB-BEE6-4BDE-A6F9-38C75E4B2C23}" dt="2023-01-08T16:48:55.962" v="84"/>
        <pc:sldMkLst>
          <pc:docMk/>
          <pc:sldMk cId="3599222766" sldId="354"/>
        </pc:sldMkLst>
        <pc:spChg chg="mod">
          <ac:chgData name="ספיר בן-דוד" userId="c806e4cf046f68be" providerId="LiveId" clId="{3D0FB0FB-BEE6-4BDE-A6F9-38C75E4B2C23}" dt="2023-01-08T16:48:19.747" v="79"/>
          <ac:spMkLst>
            <pc:docMk/>
            <pc:sldMk cId="3599222766" sldId="354"/>
            <ac:spMk id="3" creationId="{9B4E8310-E6ED-29E4-8124-FF3BE88B5E35}"/>
          </ac:spMkLst>
        </pc:spChg>
        <pc:spChg chg="add del mod">
          <ac:chgData name="ספיר בן-דוד" userId="c806e4cf046f68be" providerId="LiveId" clId="{3D0FB0FB-BEE6-4BDE-A6F9-38C75E4B2C23}" dt="2023-01-08T16:43:21.200" v="28"/>
          <ac:spMkLst>
            <pc:docMk/>
            <pc:sldMk cId="3599222766" sldId="354"/>
            <ac:spMk id="6" creationId="{A00CF286-A0E7-5EFA-C34E-67CCAC4582F9}"/>
          </ac:spMkLst>
        </pc:spChg>
        <pc:spChg chg="add del mod">
          <ac:chgData name="ספיר בן-דוד" userId="c806e4cf046f68be" providerId="LiveId" clId="{3D0FB0FB-BEE6-4BDE-A6F9-38C75E4B2C23}" dt="2023-01-08T16:43:21.200" v="28"/>
          <ac:spMkLst>
            <pc:docMk/>
            <pc:sldMk cId="3599222766" sldId="354"/>
            <ac:spMk id="7" creationId="{2B456423-E3B3-3E69-4BDB-122A20D25B93}"/>
          </ac:spMkLst>
        </pc:spChg>
      </pc:sldChg>
      <pc:sldChg chg="add mod setBg modShow">
        <pc:chgData name="ספיר בן-דוד" userId="c806e4cf046f68be" providerId="LiveId" clId="{3D0FB0FB-BEE6-4BDE-A6F9-38C75E4B2C23}" dt="2023-01-08T17:02:01.893" v="163" actId="729"/>
        <pc:sldMkLst>
          <pc:docMk/>
          <pc:sldMk cId="4162130977" sldId="355"/>
        </pc:sldMkLst>
      </pc:sldChg>
    </pc:docChg>
  </pc:docChgLst>
  <pc:docChgLst>
    <pc:chgData name="ספיר בן-דוד" userId="c806e4cf046f68be" providerId="LiveId" clId="{F9422BA1-B6E8-4C6C-8EA0-6AB69E168CC8}"/>
    <pc:docChg chg="modSld">
      <pc:chgData name="ספיר בן-דוד" userId="c806e4cf046f68be" providerId="LiveId" clId="{F9422BA1-B6E8-4C6C-8EA0-6AB69E168CC8}" dt="2023-01-15T06:35:04.522" v="3" actId="20577"/>
      <pc:docMkLst>
        <pc:docMk/>
      </pc:docMkLst>
      <pc:sldChg chg="modSp mod">
        <pc:chgData name="ספיר בן-דוד" userId="c806e4cf046f68be" providerId="LiveId" clId="{F9422BA1-B6E8-4C6C-8EA0-6AB69E168CC8}" dt="2023-01-15T06:34:58.156" v="1" actId="20577"/>
        <pc:sldMkLst>
          <pc:docMk/>
          <pc:sldMk cId="991044882" sldId="351"/>
        </pc:sldMkLst>
        <pc:spChg chg="mod">
          <ac:chgData name="ספיר בן-דוד" userId="c806e4cf046f68be" providerId="LiveId" clId="{F9422BA1-B6E8-4C6C-8EA0-6AB69E168CC8}" dt="2023-01-15T06:34:58.156" v="1" actId="20577"/>
          <ac:spMkLst>
            <pc:docMk/>
            <pc:sldMk cId="991044882" sldId="351"/>
            <ac:spMk id="4" creationId="{7A89BF59-028D-12A3-DB6D-CEEB208FF7C5}"/>
          </ac:spMkLst>
        </pc:spChg>
      </pc:sldChg>
      <pc:sldChg chg="modSp mod">
        <pc:chgData name="ספיר בן-דוד" userId="c806e4cf046f68be" providerId="LiveId" clId="{F9422BA1-B6E8-4C6C-8EA0-6AB69E168CC8}" dt="2023-01-15T06:35:04.522" v="3" actId="20577"/>
        <pc:sldMkLst>
          <pc:docMk/>
          <pc:sldMk cId="3599222766" sldId="354"/>
        </pc:sldMkLst>
        <pc:spChg chg="mod">
          <ac:chgData name="ספיר בן-דוד" userId="c806e4cf046f68be" providerId="LiveId" clId="{F9422BA1-B6E8-4C6C-8EA0-6AB69E168CC8}" dt="2023-01-15T06:35:04.522" v="3" actId="20577"/>
          <ac:spMkLst>
            <pc:docMk/>
            <pc:sldMk cId="3599222766" sldId="354"/>
            <ac:spMk id="4" creationId="{20E3F528-298C-6120-F0B5-CB6EB35245D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1/15/2023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VM = Virtual Machine</a:t>
            </a:r>
          </a:p>
        </p:txBody>
      </p:sp>
      <p:sp>
        <p:nvSpPr>
          <p:cNvPr id="4" name="Slide Number Placeholder 3"/>
          <p:cNvSpPr>
            <a:spLocks noGrp="1"/>
          </p:cNvSpPr>
          <p:nvPr>
            <p:ph type="sldNum" sz="quarter" idx="5"/>
          </p:nvPr>
        </p:nvSpPr>
        <p:spPr/>
        <p:txBody>
          <a:bodyPr/>
          <a:lstStyle/>
          <a:p>
            <a:fld id="{4B725628-3A68-42F4-BA86-981817953149}" type="slidenum">
              <a:rPr lang="en-US" smtClean="0"/>
              <a:t>1</a:t>
            </a:fld>
            <a:endParaRPr lang="en-US" dirty="0"/>
          </a:p>
        </p:txBody>
      </p:sp>
    </p:spTree>
    <p:extLst>
      <p:ext uri="{BB962C8B-B14F-4D97-AF65-F5344CB8AC3E}">
        <p14:creationId xmlns:p14="http://schemas.microsoft.com/office/powerpoint/2010/main" val="2483897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bitwise XOR, we </a:t>
            </a:r>
            <a:r>
              <a:rPr lang="en-US" dirty="0" err="1"/>
              <a:t>xor</a:t>
            </a:r>
            <a:r>
              <a:rPr lang="en-US" dirty="0"/>
              <a:t> the </a:t>
            </a:r>
            <a:r>
              <a:rPr lang="en-US" dirty="0" err="1"/>
              <a:t>i-th</a:t>
            </a:r>
            <a:r>
              <a:rPr lang="en-US" dirty="0"/>
              <a:t> bit of the first operand with the </a:t>
            </a:r>
            <a:r>
              <a:rPr lang="en-US" dirty="0" err="1"/>
              <a:t>i-th</a:t>
            </a:r>
            <a:r>
              <a:rPr lang="en-US" dirty="0"/>
              <a:t> bit of the second operand to get the </a:t>
            </a:r>
            <a:r>
              <a:rPr lang="en-US" dirty="0" err="1"/>
              <a:t>i-th</a:t>
            </a:r>
            <a:r>
              <a:rPr lang="en-US" dirty="0"/>
              <a:t> bit of the result.</a:t>
            </a:r>
          </a:p>
        </p:txBody>
      </p:sp>
      <p:sp>
        <p:nvSpPr>
          <p:cNvPr id="4" name="Slide Number Placeholder 3"/>
          <p:cNvSpPr>
            <a:spLocks noGrp="1"/>
          </p:cNvSpPr>
          <p:nvPr>
            <p:ph type="sldNum" sz="quarter" idx="5"/>
          </p:nvPr>
        </p:nvSpPr>
        <p:spPr/>
        <p:txBody>
          <a:bodyPr/>
          <a:lstStyle/>
          <a:p>
            <a:fld id="{4B725628-3A68-42F4-BA86-981817953149}" type="slidenum">
              <a:rPr lang="en-US" smtClean="0"/>
              <a:t>23</a:t>
            </a:fld>
            <a:endParaRPr lang="en-US" dirty="0"/>
          </a:p>
        </p:txBody>
      </p:sp>
    </p:spTree>
    <p:extLst>
      <p:ext uri="{BB962C8B-B14F-4D97-AF65-F5344CB8AC3E}">
        <p14:creationId xmlns:p14="http://schemas.microsoft.com/office/powerpoint/2010/main" val="2476267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bitwise-XOR the previous version of the page with the current</a:t>
            </a:r>
          </a:p>
        </p:txBody>
      </p:sp>
      <p:sp>
        <p:nvSpPr>
          <p:cNvPr id="4" name="Slide Number Placeholder 3"/>
          <p:cNvSpPr>
            <a:spLocks noGrp="1"/>
          </p:cNvSpPr>
          <p:nvPr>
            <p:ph type="sldNum" sz="quarter" idx="5"/>
          </p:nvPr>
        </p:nvSpPr>
        <p:spPr/>
        <p:txBody>
          <a:bodyPr/>
          <a:lstStyle/>
          <a:p>
            <a:fld id="{4B725628-3A68-42F4-BA86-981817953149}" type="slidenum">
              <a:rPr lang="en-US" smtClean="0"/>
              <a:t>24</a:t>
            </a:fld>
            <a:endParaRPr lang="en-US" dirty="0"/>
          </a:p>
        </p:txBody>
      </p:sp>
    </p:spTree>
    <p:extLst>
      <p:ext uri="{BB962C8B-B14F-4D97-AF65-F5344CB8AC3E}">
        <p14:creationId xmlns:p14="http://schemas.microsoft.com/office/powerpoint/2010/main" val="218549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Formal proof</a:t>
            </a:r>
          </a:p>
        </p:txBody>
      </p:sp>
      <p:sp>
        <p:nvSpPr>
          <p:cNvPr id="4" name="Slide Number Placeholder 3"/>
          <p:cNvSpPr>
            <a:spLocks noGrp="1"/>
          </p:cNvSpPr>
          <p:nvPr>
            <p:ph type="sldNum" sz="quarter" idx="5"/>
          </p:nvPr>
        </p:nvSpPr>
        <p:spPr/>
        <p:txBody>
          <a:bodyPr/>
          <a:lstStyle/>
          <a:p>
            <a:fld id="{4B725628-3A68-42F4-BA86-981817953149}" type="slidenum">
              <a:rPr lang="en-US" smtClean="0"/>
              <a:t>28</a:t>
            </a:fld>
            <a:endParaRPr lang="en-US" dirty="0"/>
          </a:p>
        </p:txBody>
      </p:sp>
    </p:spTree>
    <p:extLst>
      <p:ext uri="{BB962C8B-B14F-4D97-AF65-F5344CB8AC3E}">
        <p14:creationId xmlns:p14="http://schemas.microsoft.com/office/powerpoint/2010/main" val="590304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Delta means difference between previous and current version</a:t>
            </a:r>
          </a:p>
        </p:txBody>
      </p:sp>
      <p:sp>
        <p:nvSpPr>
          <p:cNvPr id="4" name="Slide Number Placeholder 3"/>
          <p:cNvSpPr>
            <a:spLocks noGrp="1"/>
          </p:cNvSpPr>
          <p:nvPr>
            <p:ph type="sldNum" sz="quarter" idx="5"/>
          </p:nvPr>
        </p:nvSpPr>
        <p:spPr/>
        <p:txBody>
          <a:bodyPr/>
          <a:lstStyle/>
          <a:p>
            <a:fld id="{4B725628-3A68-42F4-BA86-981817953149}" type="slidenum">
              <a:rPr lang="en-US" smtClean="0"/>
              <a:t>30</a:t>
            </a:fld>
            <a:endParaRPr lang="en-US" dirty="0"/>
          </a:p>
        </p:txBody>
      </p:sp>
    </p:spTree>
    <p:extLst>
      <p:ext uri="{BB962C8B-B14F-4D97-AF65-F5344CB8AC3E}">
        <p14:creationId xmlns:p14="http://schemas.microsoft.com/office/powerpoint/2010/main" val="3975094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31</a:t>
            </a:fld>
            <a:endParaRPr lang="en-US" dirty="0"/>
          </a:p>
        </p:txBody>
      </p:sp>
    </p:spTree>
    <p:extLst>
      <p:ext uri="{BB962C8B-B14F-4D97-AF65-F5344CB8AC3E}">
        <p14:creationId xmlns:p14="http://schemas.microsoft.com/office/powerpoint/2010/main" val="2400647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Vanilla = without any modification, sending pages as they are (uncompressed).</a:t>
            </a:r>
          </a:p>
        </p:txBody>
      </p:sp>
      <p:sp>
        <p:nvSpPr>
          <p:cNvPr id="4" name="Slide Number Placeholder 3"/>
          <p:cNvSpPr>
            <a:spLocks noGrp="1"/>
          </p:cNvSpPr>
          <p:nvPr>
            <p:ph type="sldNum" sz="quarter" idx="5"/>
          </p:nvPr>
        </p:nvSpPr>
        <p:spPr/>
        <p:txBody>
          <a:bodyPr/>
          <a:lstStyle/>
          <a:p>
            <a:fld id="{4B725628-3A68-42F4-BA86-981817953149}" type="slidenum">
              <a:rPr lang="en-US" smtClean="0"/>
              <a:t>32</a:t>
            </a:fld>
            <a:endParaRPr lang="en-US" dirty="0"/>
          </a:p>
        </p:txBody>
      </p:sp>
    </p:spTree>
    <p:extLst>
      <p:ext uri="{BB962C8B-B14F-4D97-AF65-F5344CB8AC3E}">
        <p14:creationId xmlns:p14="http://schemas.microsoft.com/office/powerpoint/2010/main" val="505256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Downtime significantly reduced by XBRLE.</a:t>
            </a:r>
          </a:p>
        </p:txBody>
      </p:sp>
      <p:sp>
        <p:nvSpPr>
          <p:cNvPr id="4" name="Slide Number Placeholder 3"/>
          <p:cNvSpPr>
            <a:spLocks noGrp="1"/>
          </p:cNvSpPr>
          <p:nvPr>
            <p:ph type="sldNum" sz="quarter" idx="5"/>
          </p:nvPr>
        </p:nvSpPr>
        <p:spPr/>
        <p:txBody>
          <a:bodyPr/>
          <a:lstStyle/>
          <a:p>
            <a:fld id="{4B725628-3A68-42F4-BA86-981817953149}" type="slidenum">
              <a:rPr lang="en-US" smtClean="0"/>
              <a:t>33</a:t>
            </a:fld>
            <a:endParaRPr lang="en-US" dirty="0"/>
          </a:p>
        </p:txBody>
      </p:sp>
    </p:spTree>
    <p:extLst>
      <p:ext uri="{BB962C8B-B14F-4D97-AF65-F5344CB8AC3E}">
        <p14:creationId xmlns:p14="http://schemas.microsoft.com/office/powerpoint/2010/main" val="1091345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Hypervisor = virtual machine manager</a:t>
            </a:r>
          </a:p>
          <a:p>
            <a:endParaRPr lang="en-US" dirty="0"/>
          </a:p>
          <a:p>
            <a:r>
              <a:rPr lang="en-US" dirty="0"/>
              <a:t>Vanilla migration failed and ERP became unstable due to network starvation. </a:t>
            </a:r>
            <a:br>
              <a:rPr lang="en-US" dirty="0"/>
            </a:br>
            <a:r>
              <a:rPr lang="en-US" dirty="0"/>
              <a:t>XBRLE migration succeeded even though ERP was dealing with heavier workload. Two significant spikes can be seen because of CPU-intensive iteration (compression part).</a:t>
            </a:r>
          </a:p>
        </p:txBody>
      </p:sp>
      <p:sp>
        <p:nvSpPr>
          <p:cNvPr id="4" name="Slide Number Placeholder 3"/>
          <p:cNvSpPr>
            <a:spLocks noGrp="1"/>
          </p:cNvSpPr>
          <p:nvPr>
            <p:ph type="sldNum" sz="quarter" idx="5"/>
          </p:nvPr>
        </p:nvSpPr>
        <p:spPr/>
        <p:txBody>
          <a:bodyPr/>
          <a:lstStyle/>
          <a:p>
            <a:fld id="{4B725628-3A68-42F4-BA86-981817953149}" type="slidenum">
              <a:rPr lang="en-US" smtClean="0"/>
              <a:t>34</a:t>
            </a:fld>
            <a:endParaRPr lang="en-US" dirty="0"/>
          </a:p>
        </p:txBody>
      </p:sp>
    </p:spTree>
    <p:extLst>
      <p:ext uri="{BB962C8B-B14F-4D97-AF65-F5344CB8AC3E}">
        <p14:creationId xmlns:p14="http://schemas.microsoft.com/office/powerpoint/2010/main" val="2305415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created by DALL-E 2. Prompt: 3d render of virtual machine</a:t>
            </a:r>
          </a:p>
        </p:txBody>
      </p:sp>
      <p:sp>
        <p:nvSpPr>
          <p:cNvPr id="4" name="Slide Number Placeholder 3"/>
          <p:cNvSpPr>
            <a:spLocks noGrp="1"/>
          </p:cNvSpPr>
          <p:nvPr>
            <p:ph type="sldNum" sz="quarter" idx="5"/>
          </p:nvPr>
        </p:nvSpPr>
        <p:spPr/>
        <p:txBody>
          <a:bodyPr/>
          <a:lstStyle/>
          <a:p>
            <a:fld id="{4B725628-3A68-42F4-BA86-981817953149}" type="slidenum">
              <a:rPr lang="en-US" smtClean="0"/>
              <a:t>35</a:t>
            </a:fld>
            <a:endParaRPr lang="en-US" dirty="0"/>
          </a:p>
        </p:txBody>
      </p:sp>
    </p:spTree>
    <p:extLst>
      <p:ext uri="{BB962C8B-B14F-4D97-AF65-F5344CB8AC3E}">
        <p14:creationId xmlns:p14="http://schemas.microsoft.com/office/powerpoint/2010/main" val="1850251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36</a:t>
            </a:fld>
            <a:endParaRPr lang="en-US" dirty="0"/>
          </a:p>
        </p:txBody>
      </p:sp>
    </p:spTree>
    <p:extLst>
      <p:ext uri="{BB962C8B-B14F-4D97-AF65-F5344CB8AC3E}">
        <p14:creationId xmlns:p14="http://schemas.microsoft.com/office/powerpoint/2010/main" val="3278241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1200" dirty="0"/>
              <a:t>Server: physical computer or software that provides functionality for other programs or devices, called “clients”.</a:t>
            </a:r>
          </a:p>
          <a:p>
            <a:pPr>
              <a:buFont typeface="Wingdings" panose="05000000000000000000" pitchFamily="2" charset="2"/>
              <a:buChar char="§"/>
            </a:pPr>
            <a:r>
              <a:rPr lang="en-US" sz="1200" dirty="0"/>
              <a:t> Cloud computing : </a:t>
            </a:r>
            <a:r>
              <a:rPr lang="en-US" b="0" i="0" dirty="0">
                <a:solidFill>
                  <a:srgbClr val="F8F8F2"/>
                </a:solidFill>
                <a:effectLst/>
                <a:latin typeface="Consolas" panose="020B0609020204030204" pitchFamily="49" charset="0"/>
              </a:rPr>
              <a:t>Cloud computing refers to the delivery of on-demand computing services over the internet on a pay-as-you-go basis. In simple words, Cloud computing is a service that lets you use any computing service such as a server, storage, networking, databases, and intelligence, right through your browser without owning anything.</a:t>
            </a:r>
            <a:endParaRPr lang="en-US" sz="1200" dirty="0"/>
          </a:p>
          <a:p>
            <a:pPr>
              <a:buFont typeface="Wingdings" panose="05000000000000000000" pitchFamily="2" charset="2"/>
              <a:buChar char="§"/>
            </a:pPr>
            <a:r>
              <a:rPr lang="en-US" sz="1200" dirty="0"/>
              <a:t>Data center (DC): A physical site where many servers are managed.</a:t>
            </a:r>
          </a:p>
          <a:p>
            <a:pPr>
              <a:buFont typeface="Wingdings" panose="05000000000000000000" pitchFamily="2" charset="2"/>
              <a:buChar char="§"/>
            </a:pPr>
            <a:r>
              <a:rPr lang="en-US" sz="1200" dirty="0"/>
              <a:t>DC are the heart of modern cloud computation. offers software and hardware services to clients based on a network connection, usually via Internet.</a:t>
            </a:r>
          </a:p>
          <a:p>
            <a:pPr>
              <a:buFont typeface="Wingdings" panose="05000000000000000000" pitchFamily="2" charset="2"/>
              <a:buChar char="§"/>
            </a:pPr>
            <a:r>
              <a:rPr lang="en-US" sz="1200" dirty="0"/>
              <a:t>Maintaining a DC requires a lot of resources, therefore many companies rent these services from other companies ( like Google, Microsoft, Amazon etc.)</a:t>
            </a:r>
          </a:p>
          <a:p>
            <a:endParaRPr lang="en-IL" dirty="0"/>
          </a:p>
        </p:txBody>
      </p:sp>
      <p:sp>
        <p:nvSpPr>
          <p:cNvPr id="4" name="Slide Number Placeholder 3"/>
          <p:cNvSpPr>
            <a:spLocks noGrp="1"/>
          </p:cNvSpPr>
          <p:nvPr>
            <p:ph type="sldNum" sz="quarter" idx="5"/>
          </p:nvPr>
        </p:nvSpPr>
        <p:spPr/>
        <p:txBody>
          <a:bodyPr/>
          <a:lstStyle/>
          <a:p>
            <a:fld id="{4B725628-3A68-42F4-BA86-981817953149}" type="slidenum">
              <a:rPr lang="en-US" smtClean="0"/>
              <a:t>4</a:t>
            </a:fld>
            <a:endParaRPr lang="en-US" dirty="0"/>
          </a:p>
        </p:txBody>
      </p:sp>
    </p:spTree>
    <p:extLst>
      <p:ext uri="{BB962C8B-B14F-4D97-AF65-F5344CB8AC3E}">
        <p14:creationId xmlns:p14="http://schemas.microsoft.com/office/powerpoint/2010/main" val="4062316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Roman"/>
              </a:rPr>
              <a:t>A </a:t>
            </a:r>
            <a:r>
              <a:rPr lang="en-US" sz="2800" b="0" i="0" dirty="0">
                <a:solidFill>
                  <a:srgbClr val="ECE6DC"/>
                </a:solidFill>
                <a:effectLst/>
                <a:latin typeface="arial" panose="020B0604020202020204" pitchFamily="34" charset="0"/>
              </a:rPr>
              <a:t> benchmark workload refers to </a:t>
            </a:r>
            <a:r>
              <a:rPr lang="en-US" sz="2800" b="1" i="0" dirty="0">
                <a:solidFill>
                  <a:srgbClr val="ECE6DC"/>
                </a:solidFill>
                <a:effectLst/>
                <a:latin typeface="arial" panose="020B0604020202020204" pitchFamily="34" charset="0"/>
              </a:rPr>
              <a:t>a collection of programs used for a particular evaluation</a:t>
            </a:r>
            <a:r>
              <a:rPr lang="en-US" sz="2800" b="0" i="0" dirty="0">
                <a:solidFill>
                  <a:srgbClr val="ECE6DC"/>
                </a:solidFill>
                <a:effectLst/>
                <a:latin typeface="arial" panose="020B0604020202020204" pitchFamily="34" charset="0"/>
              </a:rPr>
              <a:t>. The term workload benchmark testing refers to evaluating a collection of programs. The goal of benchmarking is to compare systems or programs against </a:t>
            </a:r>
            <a:r>
              <a:rPr lang="en-US" sz="2800" b="0" i="0" dirty="0" err="1">
                <a:solidFill>
                  <a:srgbClr val="ECE6DC"/>
                </a:solidFill>
                <a:effectLst/>
                <a:latin typeface="arial" panose="020B0604020202020204" pitchFamily="34" charset="0"/>
              </a:rPr>
              <a:t>eitcher</a:t>
            </a:r>
            <a:r>
              <a:rPr lang="en-US" sz="2800" b="0" i="0" dirty="0">
                <a:solidFill>
                  <a:srgbClr val="ECE6DC"/>
                </a:solidFill>
                <a:effectLst/>
                <a:latin typeface="arial" panose="020B0604020202020204" pitchFamily="34" charset="0"/>
              </a:rPr>
              <a:t> other.</a:t>
            </a:r>
            <a:endParaRPr lang="en-US" sz="1800" b="0" i="0" u="none" strike="noStrike" baseline="0" dirty="0">
              <a:latin typeface="Times-Roman"/>
            </a:endParaRPr>
          </a:p>
          <a:p>
            <a:pPr algn="l"/>
            <a:r>
              <a:rPr lang="en-US" sz="1800" b="0" i="0" u="none" strike="noStrike" baseline="0" dirty="0">
                <a:latin typeface="Times-Roman"/>
              </a:rPr>
              <a:t>domain 0 handles most of the migration activities such as initiating migration procedures, managing required data structures and transferring memory contents.</a:t>
            </a:r>
            <a:endParaRPr lang="en-IL" dirty="0"/>
          </a:p>
        </p:txBody>
      </p:sp>
      <p:sp>
        <p:nvSpPr>
          <p:cNvPr id="4" name="Slide Number Placeholder 3"/>
          <p:cNvSpPr>
            <a:spLocks noGrp="1"/>
          </p:cNvSpPr>
          <p:nvPr>
            <p:ph type="sldNum" sz="quarter" idx="5"/>
          </p:nvPr>
        </p:nvSpPr>
        <p:spPr/>
        <p:txBody>
          <a:bodyPr/>
          <a:lstStyle/>
          <a:p>
            <a:fld id="{4B725628-3A68-42F4-BA86-981817953149}" type="slidenum">
              <a:rPr lang="en-US" smtClean="0"/>
              <a:t>40</a:t>
            </a:fld>
            <a:endParaRPr lang="en-US" dirty="0"/>
          </a:p>
        </p:txBody>
      </p:sp>
    </p:spTree>
    <p:extLst>
      <p:ext uri="{BB962C8B-B14F-4D97-AF65-F5344CB8AC3E}">
        <p14:creationId xmlns:p14="http://schemas.microsoft.com/office/powerpoint/2010/main" val="67440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The method:</a:t>
            </a:r>
            <a:r>
              <a:rPr lang="en-US" sz="1200" dirty="0"/>
              <a:t> change the frequency and voltage to </a:t>
            </a:r>
            <a:r>
              <a:rPr lang="en-US" sz="1200" u="sng" dirty="0"/>
              <a:t>adjust the CPU’s clock rate</a:t>
            </a:r>
            <a:r>
              <a:rPr lang="en-US" sz="1200" dirty="0"/>
              <a:t>, in order to enhance energy efficiency within DC.</a:t>
            </a:r>
          </a:p>
          <a:p>
            <a:endParaRPr lang="en-IL" dirty="0"/>
          </a:p>
        </p:txBody>
      </p:sp>
      <p:sp>
        <p:nvSpPr>
          <p:cNvPr id="4" name="Slide Number Placeholder 3"/>
          <p:cNvSpPr>
            <a:spLocks noGrp="1"/>
          </p:cNvSpPr>
          <p:nvPr>
            <p:ph type="sldNum" sz="quarter" idx="5"/>
          </p:nvPr>
        </p:nvSpPr>
        <p:spPr/>
        <p:txBody>
          <a:bodyPr/>
          <a:lstStyle/>
          <a:p>
            <a:fld id="{4B725628-3A68-42F4-BA86-981817953149}" type="slidenum">
              <a:rPr lang="en-US" smtClean="0"/>
              <a:t>43</a:t>
            </a:fld>
            <a:endParaRPr lang="en-US" dirty="0"/>
          </a:p>
        </p:txBody>
      </p:sp>
    </p:spTree>
    <p:extLst>
      <p:ext uri="{BB962C8B-B14F-4D97-AF65-F5344CB8AC3E}">
        <p14:creationId xmlns:p14="http://schemas.microsoft.com/office/powerpoint/2010/main" val="1600998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B725628-3A68-42F4-BA86-981817953149}" type="slidenum">
              <a:rPr lang="en-US" smtClean="0"/>
              <a:t>44</a:t>
            </a:fld>
            <a:endParaRPr lang="en-US" dirty="0"/>
          </a:p>
        </p:txBody>
      </p:sp>
    </p:spTree>
    <p:extLst>
      <p:ext uri="{BB962C8B-B14F-4D97-AF65-F5344CB8AC3E}">
        <p14:creationId xmlns:p14="http://schemas.microsoft.com/office/powerpoint/2010/main" val="2496703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חשוב להדגיש כי ה100% ניצול של המעבד לפני הנדידה אינו אותו ה100% תוך כדי הנדידה כי היכולת של המעבד ירדה ברגע שהורדנו את קצב השעון</a:t>
            </a:r>
            <a:endParaRPr lang="en-IL" dirty="0"/>
          </a:p>
        </p:txBody>
      </p:sp>
      <p:sp>
        <p:nvSpPr>
          <p:cNvPr id="4" name="Slide Number Placeholder 3"/>
          <p:cNvSpPr>
            <a:spLocks noGrp="1"/>
          </p:cNvSpPr>
          <p:nvPr>
            <p:ph type="sldNum" sz="quarter" idx="5"/>
          </p:nvPr>
        </p:nvSpPr>
        <p:spPr/>
        <p:txBody>
          <a:bodyPr/>
          <a:lstStyle/>
          <a:p>
            <a:fld id="{4B725628-3A68-42F4-BA86-981817953149}" type="slidenum">
              <a:rPr lang="en-US" smtClean="0"/>
              <a:t>46</a:t>
            </a:fld>
            <a:endParaRPr lang="en-US" dirty="0"/>
          </a:p>
        </p:txBody>
      </p:sp>
    </p:spTree>
    <p:extLst>
      <p:ext uri="{BB962C8B-B14F-4D97-AF65-F5344CB8AC3E}">
        <p14:creationId xmlns:p14="http://schemas.microsoft.com/office/powerpoint/2010/main" val="1536742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 main goal is to decrease power consumption during live migration, meet SLA, and don’t harm QOS</a:t>
            </a:r>
          </a:p>
          <a:p>
            <a:r>
              <a:rPr lang="en-US" dirty="0"/>
              <a:t>Con for DVFS: bad for QoS, requires CPUs support which is limited.</a:t>
            </a:r>
            <a:endParaRPr lang="en-IL" dirty="0"/>
          </a:p>
        </p:txBody>
      </p:sp>
      <p:sp>
        <p:nvSpPr>
          <p:cNvPr id="4" name="Slide Number Placeholder 3"/>
          <p:cNvSpPr>
            <a:spLocks noGrp="1"/>
          </p:cNvSpPr>
          <p:nvPr>
            <p:ph type="sldNum" sz="quarter" idx="5"/>
          </p:nvPr>
        </p:nvSpPr>
        <p:spPr/>
        <p:txBody>
          <a:bodyPr/>
          <a:lstStyle/>
          <a:p>
            <a:fld id="{4B725628-3A68-42F4-BA86-981817953149}" type="slidenum">
              <a:rPr lang="en-US" smtClean="0"/>
              <a:t>48</a:t>
            </a:fld>
            <a:endParaRPr lang="en-US" dirty="0"/>
          </a:p>
        </p:txBody>
      </p:sp>
    </p:spTree>
    <p:extLst>
      <p:ext uri="{BB962C8B-B14F-4D97-AF65-F5344CB8AC3E}">
        <p14:creationId xmlns:p14="http://schemas.microsoft.com/office/powerpoint/2010/main" val="1240838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our VM consists of N memory pages. We want them to be transferred from source to </a:t>
            </a:r>
            <a:r>
              <a:rPr lang="en-US" dirty="0" err="1"/>
              <a:t>dest</a:t>
            </a:r>
            <a:r>
              <a:rPr lang="en-US" dirty="0"/>
              <a:t>. We start by sending the first one.</a:t>
            </a:r>
          </a:p>
        </p:txBody>
      </p:sp>
      <p:sp>
        <p:nvSpPr>
          <p:cNvPr id="4" name="Slide Number Placeholder 3"/>
          <p:cNvSpPr>
            <a:spLocks noGrp="1"/>
          </p:cNvSpPr>
          <p:nvPr>
            <p:ph type="sldNum" sz="quarter" idx="5"/>
          </p:nvPr>
        </p:nvSpPr>
        <p:spPr/>
        <p:txBody>
          <a:bodyPr/>
          <a:lstStyle/>
          <a:p>
            <a:fld id="{4B725628-3A68-42F4-BA86-981817953149}" type="slidenum">
              <a:rPr lang="en-US" smtClean="0"/>
              <a:t>12</a:t>
            </a:fld>
            <a:endParaRPr lang="en-US" dirty="0"/>
          </a:p>
        </p:txBody>
      </p:sp>
    </p:spTree>
    <p:extLst>
      <p:ext uri="{BB962C8B-B14F-4D97-AF65-F5344CB8AC3E}">
        <p14:creationId xmlns:p14="http://schemas.microsoft.com/office/powerpoint/2010/main" val="4239171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continue sending the pages one by one.</a:t>
            </a:r>
          </a:p>
        </p:txBody>
      </p:sp>
      <p:sp>
        <p:nvSpPr>
          <p:cNvPr id="4" name="Slide Number Placeholder 3"/>
          <p:cNvSpPr>
            <a:spLocks noGrp="1"/>
          </p:cNvSpPr>
          <p:nvPr>
            <p:ph type="sldNum" sz="quarter" idx="5"/>
          </p:nvPr>
        </p:nvSpPr>
        <p:spPr/>
        <p:txBody>
          <a:bodyPr/>
          <a:lstStyle/>
          <a:p>
            <a:fld id="{4B725628-3A68-42F4-BA86-981817953149}" type="slidenum">
              <a:rPr lang="en-US" smtClean="0"/>
              <a:t>13</a:t>
            </a:fld>
            <a:endParaRPr lang="en-US" dirty="0"/>
          </a:p>
        </p:txBody>
      </p:sp>
    </p:spTree>
    <p:extLst>
      <p:ext uri="{BB962C8B-B14F-4D97-AF65-F5344CB8AC3E}">
        <p14:creationId xmlns:p14="http://schemas.microsoft.com/office/powerpoint/2010/main" val="2449855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14</a:t>
            </a:fld>
            <a:endParaRPr lang="en-US" dirty="0"/>
          </a:p>
        </p:txBody>
      </p:sp>
    </p:spTree>
    <p:extLst>
      <p:ext uri="{BB962C8B-B14F-4D97-AF65-F5344CB8AC3E}">
        <p14:creationId xmlns:p14="http://schemas.microsoft.com/office/powerpoint/2010/main" val="2646527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#1-#k are updated</a:t>
            </a:r>
          </a:p>
        </p:txBody>
      </p:sp>
      <p:sp>
        <p:nvSpPr>
          <p:cNvPr id="4" name="Slide Number Placeholder 3"/>
          <p:cNvSpPr>
            <a:spLocks noGrp="1"/>
          </p:cNvSpPr>
          <p:nvPr>
            <p:ph type="sldNum" sz="quarter" idx="5"/>
          </p:nvPr>
        </p:nvSpPr>
        <p:spPr/>
        <p:txBody>
          <a:bodyPr/>
          <a:lstStyle/>
          <a:p>
            <a:fld id="{4B725628-3A68-42F4-BA86-981817953149}" type="slidenum">
              <a:rPr lang="en-US" smtClean="0"/>
              <a:t>15</a:t>
            </a:fld>
            <a:endParaRPr lang="en-US" dirty="0"/>
          </a:p>
        </p:txBody>
      </p:sp>
    </p:spTree>
    <p:extLst>
      <p:ext uri="{BB962C8B-B14F-4D97-AF65-F5344CB8AC3E}">
        <p14:creationId xmlns:p14="http://schemas.microsoft.com/office/powerpoint/2010/main" val="2894064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Page #2 got dirty and should be retransferred.</a:t>
            </a:r>
          </a:p>
        </p:txBody>
      </p:sp>
      <p:sp>
        <p:nvSpPr>
          <p:cNvPr id="4" name="Slide Number Placeholder 3"/>
          <p:cNvSpPr>
            <a:spLocks noGrp="1"/>
          </p:cNvSpPr>
          <p:nvPr>
            <p:ph type="sldNum" sz="quarter" idx="5"/>
          </p:nvPr>
        </p:nvSpPr>
        <p:spPr/>
        <p:txBody>
          <a:bodyPr/>
          <a:lstStyle/>
          <a:p>
            <a:fld id="{4B725628-3A68-42F4-BA86-981817953149}" type="slidenum">
              <a:rPr lang="en-US" smtClean="0"/>
              <a:t>16</a:t>
            </a:fld>
            <a:endParaRPr lang="en-US" dirty="0"/>
          </a:p>
        </p:txBody>
      </p:sp>
    </p:spTree>
    <p:extLst>
      <p:ext uri="{BB962C8B-B14F-4D97-AF65-F5344CB8AC3E}">
        <p14:creationId xmlns:p14="http://schemas.microsoft.com/office/powerpoint/2010/main" val="118040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dirtying can happen many times, pre-copy is iterative. In the first iteration we transfer all the pages. In each consecutive iteration, we transfer the pages which got dirty during the previous iteration. We stop the VM when the dirty subset is small enough, transfer all data, and start the VM at the </a:t>
            </a:r>
            <a:r>
              <a:rPr lang="en-US" dirty="0" err="1"/>
              <a:t>destionation</a:t>
            </a:r>
            <a:r>
              <a:rPr lang="en-US" dirty="0"/>
              <a:t>.</a:t>
            </a:r>
          </a:p>
        </p:txBody>
      </p:sp>
      <p:sp>
        <p:nvSpPr>
          <p:cNvPr id="4" name="Slide Number Placeholder 3"/>
          <p:cNvSpPr>
            <a:spLocks noGrp="1"/>
          </p:cNvSpPr>
          <p:nvPr>
            <p:ph type="sldNum" sz="quarter" idx="5"/>
          </p:nvPr>
        </p:nvSpPr>
        <p:spPr/>
        <p:txBody>
          <a:bodyPr/>
          <a:lstStyle/>
          <a:p>
            <a:fld id="{4B725628-3A68-42F4-BA86-981817953149}" type="slidenum">
              <a:rPr lang="en-US" smtClean="0"/>
              <a:t>17</a:t>
            </a:fld>
            <a:endParaRPr lang="en-US" dirty="0"/>
          </a:p>
        </p:txBody>
      </p:sp>
    </p:spTree>
    <p:extLst>
      <p:ext uri="{BB962C8B-B14F-4D97-AF65-F5344CB8AC3E}">
        <p14:creationId xmlns:p14="http://schemas.microsoft.com/office/powerpoint/2010/main" val="3394919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21</a:t>
            </a:fld>
            <a:endParaRPr lang="en-US" dirty="0"/>
          </a:p>
        </p:txBody>
      </p:sp>
    </p:spTree>
    <p:extLst>
      <p:ext uri="{BB962C8B-B14F-4D97-AF65-F5344CB8AC3E}">
        <p14:creationId xmlns:p14="http://schemas.microsoft.com/office/powerpoint/2010/main" val="3899048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D91CD9A-7A2D-4E39-9464-E0443068DF57}"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C19B6A-800F-4FB7-8CB3-BF278FDC67DF}"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5A340C-8980-45A5-B756-A15E91BB78DC}"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385E33-E399-463F-AD91-670F7971021F}"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68E51F-0AFF-4AD5-9A32-486C3198CC66}"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64A4D2-5E6B-4C90-8BEF-8F54F7ADD690}"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E98A4A-4611-4948-ADDC-E524393C8EC7}" type="datetime1">
              <a:rPr lang="en-US" smtClean="0"/>
              <a:t>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EFEEBA-B313-4B0A-A49C-C68105CD6C43}"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329B65-0E24-4294-82B1-CE41CBAB27BB}" type="datetime1">
              <a:rPr lang="en-US" smtClean="0"/>
              <a:t>1/15/2023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6C46FB-3335-4AF2-922A-5AEC3D88FA0A}"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58F47E-BE29-4562-881A-9A4B84822CA1}"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36107A8-21BD-45FD-A0A0-183261DA66E0}" type="datetime1">
              <a:rPr lang="en-US" smtClean="0"/>
              <a:t>1/15/2023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dl.acm.org/doi/pdf/10.1145/1952682.1952698"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ourworldindata.org/energy-production-consumption"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resources.system-analysis.cadence.com/blog/msa2021-how-dynamic-voltage-and-frequency-scaling-affects-power-consumptio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hyperlink" Target="https://www.semanticscholar.org/paper/Enabling-Power-Efficient-DVFS-Operations-on-Silicon-Ma-Bondade/fddb087ea4e93193e70fa4f08bad9c5e7d01dacc/figure/3"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link.springer.com/article/10.1007/s11227-013-0956-1" TargetMode="External"/><Relationship Id="rId2" Type="http://schemas.openxmlformats.org/officeDocument/2006/relationships/hyperlink" Target="https://www.sciencedirect.com/science/article/pii/S1084804515000284?ref=pdf_download&amp;fr=RR-2&amp;rr=773d5bb55b388e4a"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rmAutofit/>
          </a:bodyPr>
          <a:lstStyle/>
          <a:p>
            <a:pPr algn="l"/>
            <a:r>
              <a:rPr lang="en-US" dirty="0">
                <a:solidFill>
                  <a:srgbClr val="FFFFFF"/>
                </a:solidFill>
              </a:rPr>
              <a:t>VM live migration optimization</a:t>
            </a: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Ido Weinstein &amp; Sapir Ben David</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
        <p:nvSpPr>
          <p:cNvPr id="4" name="Footer Placeholder 3">
            <a:extLst>
              <a:ext uri="{FF2B5EF4-FFF2-40B4-BE49-F238E27FC236}">
                <a16:creationId xmlns:a16="http://schemas.microsoft.com/office/drawing/2014/main" id="{C3842E3D-6683-E5A7-6921-AFAE77167FF7}"/>
              </a:ext>
            </a:extLst>
          </p:cNvPr>
          <p:cNvSpPr>
            <a:spLocks noGrp="1"/>
          </p:cNvSpPr>
          <p:nvPr>
            <p:ph type="ftr" sz="quarter" idx="11"/>
          </p:nvPr>
        </p:nvSpPr>
        <p:spPr/>
        <p:txBody>
          <a:bodyPr/>
          <a:lstStyle/>
          <a:p>
            <a:r>
              <a:rPr lang="en-US" dirty="0"/>
              <a:t>Advanced Topics in Computer Architecture- student work</a:t>
            </a:r>
          </a:p>
        </p:txBody>
      </p:sp>
      <p:sp>
        <p:nvSpPr>
          <p:cNvPr id="6" name="Slide Number Placeholder 5">
            <a:extLst>
              <a:ext uri="{FF2B5EF4-FFF2-40B4-BE49-F238E27FC236}">
                <a16:creationId xmlns:a16="http://schemas.microsoft.com/office/drawing/2014/main" id="{608719DC-36AC-D763-0D50-ECB47F9DAA60}"/>
              </a:ext>
            </a:extLst>
          </p:cNvPr>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8" name="Title 7">
            <a:extLst>
              <a:ext uri="{FF2B5EF4-FFF2-40B4-BE49-F238E27FC236}">
                <a16:creationId xmlns:a16="http://schemas.microsoft.com/office/drawing/2014/main" id="{A8EDB451-0C74-0041-F8AF-D781A1D9A02E}"/>
              </a:ext>
            </a:extLst>
          </p:cNvPr>
          <p:cNvSpPr>
            <a:spLocks noGrp="1"/>
          </p:cNvSpPr>
          <p:nvPr>
            <p:ph type="ctrTitle"/>
          </p:nvPr>
        </p:nvSpPr>
        <p:spPr>
          <a:xfrm>
            <a:off x="1933575" y="1669796"/>
            <a:ext cx="7772400" cy="1463040"/>
          </a:xfrm>
          <a:solidFill>
            <a:srgbClr val="000000">
              <a:alpha val="50196"/>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r>
              <a:rPr lang="en-US" dirty="0">
                <a:solidFill>
                  <a:schemeClr val="bg1"/>
                </a:solidFill>
              </a:rPr>
              <a:t>Bandwidth optimization</a:t>
            </a:r>
            <a:endParaRPr lang="en-IL" dirty="0">
              <a:solidFill>
                <a:schemeClr val="bg1"/>
              </a:solidFill>
            </a:endParaRPr>
          </a:p>
        </p:txBody>
      </p:sp>
      <p:pic>
        <p:nvPicPr>
          <p:cNvPr id="3" name="Picture 2">
            <a:extLst>
              <a:ext uri="{FF2B5EF4-FFF2-40B4-BE49-F238E27FC236}">
                <a16:creationId xmlns:a16="http://schemas.microsoft.com/office/drawing/2014/main" id="{BF9773CB-EAFD-9514-2DFE-571444B963B0}"/>
              </a:ext>
            </a:extLst>
          </p:cNvPr>
          <p:cNvPicPr>
            <a:picLocks noChangeAspect="1"/>
          </p:cNvPicPr>
          <p:nvPr/>
        </p:nvPicPr>
        <p:blipFill>
          <a:blip r:embed="rId3"/>
          <a:stretch>
            <a:fillRect/>
          </a:stretch>
        </p:blipFill>
        <p:spPr>
          <a:xfrm>
            <a:off x="7569843" y="4478862"/>
            <a:ext cx="3954968" cy="20617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Footer Placeholder 3">
            <a:extLst>
              <a:ext uri="{FF2B5EF4-FFF2-40B4-BE49-F238E27FC236}">
                <a16:creationId xmlns:a16="http://schemas.microsoft.com/office/drawing/2014/main" id="{64564E75-5D13-31AC-FF44-42D3040615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AADF918-EB26-68A4-C83E-D9D6100CD179}"/>
              </a:ext>
            </a:extLst>
          </p:cNvPr>
          <p:cNvSpPr>
            <a:spLocks noGrp="1"/>
          </p:cNvSpPr>
          <p:nvPr>
            <p:ph type="sldNum" sz="quarter" idx="12"/>
          </p:nvPr>
        </p:nvSpPr>
        <p:spPr/>
        <p:txBody>
          <a:bodyPr/>
          <a:lstStyle/>
          <a:p>
            <a:fld id="{4FAB73BC-B049-4115-A692-8D63A059BFB8}" type="slidenum">
              <a:rPr lang="en-US" smtClean="0"/>
              <a:t>10</a:t>
            </a:fld>
            <a:endParaRPr lang="en-US" dirty="0"/>
          </a:p>
        </p:txBody>
      </p:sp>
      <p:sp>
        <p:nvSpPr>
          <p:cNvPr id="2" name="Title 7">
            <a:extLst>
              <a:ext uri="{FF2B5EF4-FFF2-40B4-BE49-F238E27FC236}">
                <a16:creationId xmlns:a16="http://schemas.microsoft.com/office/drawing/2014/main" id="{05265422-FC2F-C5B5-FA5F-EE43AF91DE61}"/>
              </a:ext>
            </a:extLst>
          </p:cNvPr>
          <p:cNvSpPr txBox="1">
            <a:spLocks/>
          </p:cNvSpPr>
          <p:nvPr/>
        </p:nvSpPr>
        <p:spPr>
          <a:xfrm>
            <a:off x="4336681" y="3359364"/>
            <a:ext cx="2966187" cy="1463040"/>
          </a:xfrm>
          <a:prstGeom prst="rect">
            <a:avLst/>
          </a:prstGeom>
          <a:solidFill>
            <a:srgbClr val="000000">
              <a:alpha val="50196"/>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pPr algn="ctr"/>
            <a:r>
              <a:rPr lang="en-US" dirty="0">
                <a:solidFill>
                  <a:schemeClr val="bg1"/>
                </a:solidFill>
              </a:rPr>
              <a:t>XBRLE</a:t>
            </a:r>
            <a:endParaRPr lang="en-IL" dirty="0">
              <a:solidFill>
                <a:schemeClr val="bg1"/>
              </a:solidFill>
            </a:endParaRPr>
          </a:p>
        </p:txBody>
      </p:sp>
    </p:spTree>
    <p:extLst>
      <p:ext uri="{BB962C8B-B14F-4D97-AF65-F5344CB8AC3E}">
        <p14:creationId xmlns:p14="http://schemas.microsoft.com/office/powerpoint/2010/main" val="403277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C168C-FA9A-30AC-B024-6C37888C3905}"/>
              </a:ext>
            </a:extLst>
          </p:cNvPr>
          <p:cNvSpPr>
            <a:spLocks noGrp="1"/>
          </p:cNvSpPr>
          <p:nvPr>
            <p:ph type="title"/>
          </p:nvPr>
        </p:nvSpPr>
        <p:spPr/>
        <p:txBody>
          <a:bodyPr/>
          <a:lstStyle/>
          <a:p>
            <a:r>
              <a:rPr lang="en-US" dirty="0"/>
              <a:t>Bandwidth</a:t>
            </a:r>
          </a:p>
        </p:txBody>
      </p:sp>
      <p:sp>
        <p:nvSpPr>
          <p:cNvPr id="3" name="Content Placeholder 2">
            <a:extLst>
              <a:ext uri="{FF2B5EF4-FFF2-40B4-BE49-F238E27FC236}">
                <a16:creationId xmlns:a16="http://schemas.microsoft.com/office/drawing/2014/main" id="{6CB3A631-4550-9493-E961-B99754FE7C6A}"/>
              </a:ext>
            </a:extLst>
          </p:cNvPr>
          <p:cNvSpPr>
            <a:spLocks noGrp="1"/>
          </p:cNvSpPr>
          <p:nvPr>
            <p:ph idx="1"/>
          </p:nvPr>
        </p:nvSpPr>
        <p:spPr/>
        <p:txBody>
          <a:bodyPr>
            <a:normAutofit/>
          </a:bodyPr>
          <a:lstStyle/>
          <a:p>
            <a:pPr>
              <a:buFont typeface="Wingdings" panose="05000000000000000000" pitchFamily="2" charset="2"/>
              <a:buChar char="q"/>
            </a:pPr>
            <a:r>
              <a:rPr lang="en-US" sz="2800" dirty="0"/>
              <a:t>Bandwidth (</a:t>
            </a:r>
            <a:r>
              <a:rPr lang="he-IL" sz="2800" dirty="0">
                <a:latin typeface="Calibri" panose="020F0502020204030204" pitchFamily="34" charset="0"/>
                <a:cs typeface="Calibri" panose="020F0502020204030204" pitchFamily="34" charset="0"/>
              </a:rPr>
              <a:t>רוחב פס</a:t>
            </a:r>
            <a:r>
              <a:rPr lang="en-US" sz="2800" dirty="0"/>
              <a:t>) – Maximum amount of data per unit of time</a:t>
            </a:r>
          </a:p>
        </p:txBody>
      </p:sp>
      <p:sp>
        <p:nvSpPr>
          <p:cNvPr id="4" name="Footer Placeholder 3">
            <a:extLst>
              <a:ext uri="{FF2B5EF4-FFF2-40B4-BE49-F238E27FC236}">
                <a16:creationId xmlns:a16="http://schemas.microsoft.com/office/drawing/2014/main" id="{35F9D9DD-0830-1912-6918-1580177DA3CC}"/>
              </a:ext>
            </a:extLst>
          </p:cNvPr>
          <p:cNvSpPr>
            <a:spLocks noGrp="1"/>
          </p:cNvSpPr>
          <p:nvPr>
            <p:ph type="ftr" sz="quarter" idx="11"/>
          </p:nvPr>
        </p:nvSpPr>
        <p:spPr/>
        <p:txBody>
          <a:bodyPr/>
          <a:lstStyle/>
          <a:p>
            <a:r>
              <a:rPr lang="en-US" dirty="0"/>
              <a:t>Bandwidth optimization</a:t>
            </a:r>
          </a:p>
        </p:txBody>
      </p:sp>
      <p:sp>
        <p:nvSpPr>
          <p:cNvPr id="5" name="Slide Number Placeholder 4">
            <a:extLst>
              <a:ext uri="{FF2B5EF4-FFF2-40B4-BE49-F238E27FC236}">
                <a16:creationId xmlns:a16="http://schemas.microsoft.com/office/drawing/2014/main" id="{6BF05626-C38A-46C8-A0FF-298D20426264}"/>
              </a:ext>
            </a:extLst>
          </p:cNvPr>
          <p:cNvSpPr>
            <a:spLocks noGrp="1"/>
          </p:cNvSpPr>
          <p:nvPr>
            <p:ph type="sldNum" sz="quarter" idx="12"/>
          </p:nvPr>
        </p:nvSpPr>
        <p:spPr/>
        <p:txBody>
          <a:bodyPr/>
          <a:lstStyle/>
          <a:p>
            <a:fld id="{4FAB73BC-B049-4115-A692-8D63A059BFB8}" type="slidenum">
              <a:rPr lang="en-US" smtClean="0"/>
              <a:t>11</a:t>
            </a:fld>
            <a:endParaRPr lang="en-US" dirty="0"/>
          </a:p>
        </p:txBody>
      </p:sp>
      <p:grpSp>
        <p:nvGrpSpPr>
          <p:cNvPr id="6" name="Group 5">
            <a:extLst>
              <a:ext uri="{FF2B5EF4-FFF2-40B4-BE49-F238E27FC236}">
                <a16:creationId xmlns:a16="http://schemas.microsoft.com/office/drawing/2014/main" id="{5C57344D-46F2-AAF1-C55F-21A809543BBF}"/>
              </a:ext>
            </a:extLst>
          </p:cNvPr>
          <p:cNvGrpSpPr/>
          <p:nvPr/>
        </p:nvGrpSpPr>
        <p:grpSpPr>
          <a:xfrm>
            <a:off x="3440042" y="3190337"/>
            <a:ext cx="5311915" cy="2921552"/>
            <a:chOff x="3023702" y="3549152"/>
            <a:chExt cx="5311915" cy="2921552"/>
          </a:xfrm>
        </p:grpSpPr>
        <p:pic>
          <p:nvPicPr>
            <p:cNvPr id="7" name="Picture 6" descr="Diagram&#10;&#10;Description automatically generated">
              <a:extLst>
                <a:ext uri="{FF2B5EF4-FFF2-40B4-BE49-F238E27FC236}">
                  <a16:creationId xmlns:a16="http://schemas.microsoft.com/office/drawing/2014/main" id="{763CF337-A8C1-CAC6-5748-0CD017417C58}"/>
                </a:ext>
              </a:extLst>
            </p:cNvPr>
            <p:cNvPicPr>
              <a:picLocks noChangeAspect="1"/>
            </p:cNvPicPr>
            <p:nvPr/>
          </p:nvPicPr>
          <p:blipFill>
            <a:blip r:embed="rId2"/>
            <a:stretch>
              <a:fillRect/>
            </a:stretch>
          </p:blipFill>
          <p:spPr>
            <a:xfrm>
              <a:off x="3023704" y="3549152"/>
              <a:ext cx="5311913" cy="2921552"/>
            </a:xfrm>
            <a:prstGeom prst="rect">
              <a:avLst/>
            </a:prstGeom>
          </p:spPr>
        </p:pic>
        <p:pic>
          <p:nvPicPr>
            <p:cNvPr id="1028" name="Picture 4">
              <a:extLst>
                <a:ext uri="{FF2B5EF4-FFF2-40B4-BE49-F238E27FC236}">
                  <a16:creationId xmlns:a16="http://schemas.microsoft.com/office/drawing/2014/main" id="{2942C56B-4075-CF4E-7D5D-85EF40F07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8836"/>
            <a:stretch/>
          </p:blipFill>
          <p:spPr bwMode="auto">
            <a:xfrm>
              <a:off x="3023705" y="3549152"/>
              <a:ext cx="1124226" cy="29215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E16D4D6-DB84-CBF1-D5F8-46C7666759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036"/>
            <a:stretch/>
          </p:blipFill>
          <p:spPr bwMode="auto">
            <a:xfrm>
              <a:off x="3023704" y="3558648"/>
              <a:ext cx="5311913" cy="9338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F02DED8-4A4D-0712-C105-5E160AF561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161"/>
            <a:stretch/>
          </p:blipFill>
          <p:spPr bwMode="auto">
            <a:xfrm>
              <a:off x="3023702" y="6038574"/>
              <a:ext cx="5311913" cy="4321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42003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523C9-6F92-0D8E-FBE8-E3CF1B059556}"/>
              </a:ext>
            </a:extLst>
          </p:cNvPr>
          <p:cNvSpPr>
            <a:spLocks noGrp="1"/>
          </p:cNvSpPr>
          <p:nvPr>
            <p:ph type="title"/>
          </p:nvPr>
        </p:nvSpPr>
        <p:spPr/>
        <p:txBody>
          <a:bodyPr/>
          <a:lstStyle/>
          <a:p>
            <a:r>
              <a:rPr lang="en-US" dirty="0"/>
              <a:t>PRE-COPY in high level</a:t>
            </a:r>
            <a:endParaRPr lang="en-IL" dirty="0"/>
          </a:p>
        </p:txBody>
      </p:sp>
      <p:sp>
        <p:nvSpPr>
          <p:cNvPr id="4" name="Footer Placeholder 3">
            <a:extLst>
              <a:ext uri="{FF2B5EF4-FFF2-40B4-BE49-F238E27FC236}">
                <a16:creationId xmlns:a16="http://schemas.microsoft.com/office/drawing/2014/main" id="{A3EC6EA0-3294-25C0-30E0-FFB666F40EBD}"/>
              </a:ext>
            </a:extLst>
          </p:cNvPr>
          <p:cNvSpPr>
            <a:spLocks noGrp="1"/>
          </p:cNvSpPr>
          <p:nvPr>
            <p:ph type="ftr" sz="quarter" idx="11"/>
          </p:nvPr>
        </p:nvSpPr>
        <p:spPr/>
        <p:txBody>
          <a:bodyPr/>
          <a:lstStyle/>
          <a:p>
            <a:r>
              <a:rPr lang="en-US" dirty="0"/>
              <a:t>Bandwidth optimization</a:t>
            </a:r>
          </a:p>
        </p:txBody>
      </p:sp>
      <p:sp>
        <p:nvSpPr>
          <p:cNvPr id="5" name="Slide Number Placeholder 4">
            <a:extLst>
              <a:ext uri="{FF2B5EF4-FFF2-40B4-BE49-F238E27FC236}">
                <a16:creationId xmlns:a16="http://schemas.microsoft.com/office/drawing/2014/main" id="{002E598A-B521-F855-6E88-73E91E0F3CF4}"/>
              </a:ext>
            </a:extLst>
          </p:cNvPr>
          <p:cNvSpPr>
            <a:spLocks noGrp="1"/>
          </p:cNvSpPr>
          <p:nvPr>
            <p:ph type="sldNum" sz="quarter" idx="12"/>
          </p:nvPr>
        </p:nvSpPr>
        <p:spPr/>
        <p:txBody>
          <a:bodyPr/>
          <a:lstStyle/>
          <a:p>
            <a:fld id="{4FAB73BC-B049-4115-A692-8D63A059BFB8}" type="slidenum">
              <a:rPr lang="en-US" smtClean="0"/>
              <a:t>12</a:t>
            </a:fld>
            <a:endParaRPr lang="en-US" dirty="0"/>
          </a:p>
        </p:txBody>
      </p:sp>
      <p:sp>
        <p:nvSpPr>
          <p:cNvPr id="6" name="TextBox 5">
            <a:extLst>
              <a:ext uri="{FF2B5EF4-FFF2-40B4-BE49-F238E27FC236}">
                <a16:creationId xmlns:a16="http://schemas.microsoft.com/office/drawing/2014/main" id="{DA3E6915-61CA-264E-2376-53C2C1B9D772}"/>
              </a:ext>
            </a:extLst>
          </p:cNvPr>
          <p:cNvSpPr txBox="1"/>
          <p:nvPr/>
        </p:nvSpPr>
        <p:spPr>
          <a:xfrm>
            <a:off x="1593971" y="1753166"/>
            <a:ext cx="2072463" cy="523220"/>
          </a:xfrm>
          <a:prstGeom prst="rect">
            <a:avLst/>
          </a:prstGeom>
          <a:noFill/>
        </p:spPr>
        <p:txBody>
          <a:bodyPr wrap="square" rtlCol="0">
            <a:spAutoFit/>
          </a:bodyPr>
          <a:lstStyle/>
          <a:p>
            <a:r>
              <a:rPr lang="en-US" sz="2800" dirty="0"/>
              <a:t>Source host</a:t>
            </a:r>
          </a:p>
        </p:txBody>
      </p:sp>
      <p:sp>
        <p:nvSpPr>
          <p:cNvPr id="7" name="TextBox 6">
            <a:extLst>
              <a:ext uri="{FF2B5EF4-FFF2-40B4-BE49-F238E27FC236}">
                <a16:creationId xmlns:a16="http://schemas.microsoft.com/office/drawing/2014/main" id="{8383F3B9-1225-D981-B0D4-C10396DB9F4F}"/>
              </a:ext>
            </a:extLst>
          </p:cNvPr>
          <p:cNvSpPr txBox="1"/>
          <p:nvPr/>
        </p:nvSpPr>
        <p:spPr>
          <a:xfrm>
            <a:off x="7913756" y="1753382"/>
            <a:ext cx="2760134" cy="523220"/>
          </a:xfrm>
          <a:prstGeom prst="rect">
            <a:avLst/>
          </a:prstGeom>
          <a:noFill/>
        </p:spPr>
        <p:txBody>
          <a:bodyPr wrap="square" rtlCol="0">
            <a:spAutoFit/>
          </a:bodyPr>
          <a:lstStyle/>
          <a:p>
            <a:r>
              <a:rPr lang="en-US" sz="2800" dirty="0"/>
              <a:t>Destination host</a:t>
            </a:r>
          </a:p>
        </p:txBody>
      </p:sp>
      <p:sp>
        <p:nvSpPr>
          <p:cNvPr id="8" name="Rectangle 7">
            <a:extLst>
              <a:ext uri="{FF2B5EF4-FFF2-40B4-BE49-F238E27FC236}">
                <a16:creationId xmlns:a16="http://schemas.microsoft.com/office/drawing/2014/main" id="{70BD7820-8D90-75BF-967F-6F7BA871CA35}"/>
              </a:ext>
            </a:extLst>
          </p:cNvPr>
          <p:cNvSpPr/>
          <p:nvPr/>
        </p:nvSpPr>
        <p:spPr>
          <a:xfrm>
            <a:off x="1593972" y="2223052"/>
            <a:ext cx="2010620"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 #1</a:t>
            </a:r>
          </a:p>
        </p:txBody>
      </p:sp>
      <p:sp>
        <p:nvSpPr>
          <p:cNvPr id="9" name="Rectangle 8">
            <a:extLst>
              <a:ext uri="{FF2B5EF4-FFF2-40B4-BE49-F238E27FC236}">
                <a16:creationId xmlns:a16="http://schemas.microsoft.com/office/drawing/2014/main" id="{44DB5760-D085-C078-23DD-23BFE757116C}"/>
              </a:ext>
            </a:extLst>
          </p:cNvPr>
          <p:cNvSpPr/>
          <p:nvPr/>
        </p:nvSpPr>
        <p:spPr>
          <a:xfrm>
            <a:off x="1593972" y="3470485"/>
            <a:ext cx="2010620"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 #2</a:t>
            </a:r>
          </a:p>
        </p:txBody>
      </p:sp>
      <p:sp>
        <p:nvSpPr>
          <p:cNvPr id="10" name="Oval 9">
            <a:extLst>
              <a:ext uri="{FF2B5EF4-FFF2-40B4-BE49-F238E27FC236}">
                <a16:creationId xmlns:a16="http://schemas.microsoft.com/office/drawing/2014/main" id="{3452C6D6-B80A-BAFA-86F5-17EDD0BAFD64}"/>
              </a:ext>
            </a:extLst>
          </p:cNvPr>
          <p:cNvSpPr/>
          <p:nvPr/>
        </p:nvSpPr>
        <p:spPr>
          <a:xfrm>
            <a:off x="2593009" y="4793109"/>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30C36B4-CFAA-C84F-92BC-34498E7FE767}"/>
              </a:ext>
            </a:extLst>
          </p:cNvPr>
          <p:cNvSpPr/>
          <p:nvPr/>
        </p:nvSpPr>
        <p:spPr>
          <a:xfrm>
            <a:off x="2595217" y="4901339"/>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416B67C-ACF1-6640-8397-2367387D42CF}"/>
              </a:ext>
            </a:extLst>
          </p:cNvPr>
          <p:cNvSpPr/>
          <p:nvPr/>
        </p:nvSpPr>
        <p:spPr>
          <a:xfrm>
            <a:off x="2593009" y="5013992"/>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51C22AF-10D7-B459-BE30-63698B0196B4}"/>
              </a:ext>
            </a:extLst>
          </p:cNvPr>
          <p:cNvSpPr/>
          <p:nvPr/>
        </p:nvSpPr>
        <p:spPr>
          <a:xfrm>
            <a:off x="1593972" y="5234875"/>
            <a:ext cx="2010620"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 #N</a:t>
            </a:r>
          </a:p>
        </p:txBody>
      </p:sp>
      <p:sp>
        <p:nvSpPr>
          <p:cNvPr id="14" name="Arrow: Right 13">
            <a:extLst>
              <a:ext uri="{FF2B5EF4-FFF2-40B4-BE49-F238E27FC236}">
                <a16:creationId xmlns:a16="http://schemas.microsoft.com/office/drawing/2014/main" id="{3B2C85BC-E51F-AE13-6D21-A89C1D9F29D2}"/>
              </a:ext>
            </a:extLst>
          </p:cNvPr>
          <p:cNvSpPr/>
          <p:nvPr/>
        </p:nvSpPr>
        <p:spPr>
          <a:xfrm>
            <a:off x="4255405" y="3315495"/>
            <a:ext cx="3224696" cy="158584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EDA182FB-0DB9-25D6-16C2-57EDD155F285}"/>
              </a:ext>
            </a:extLst>
          </p:cNvPr>
          <p:cNvSpPr/>
          <p:nvPr/>
        </p:nvSpPr>
        <p:spPr>
          <a:xfrm>
            <a:off x="8077199" y="2223052"/>
            <a:ext cx="2010620" cy="1144105"/>
          </a:xfrm>
          <a:prstGeom prst="rect">
            <a:avLst/>
          </a:prstGeom>
          <a:ln>
            <a:solidFill>
              <a:schemeClr val="bg1">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chemeClr val="bg1">
                    <a:lumMod val="50000"/>
                  </a:schemeClr>
                </a:solidFill>
              </a:rPr>
              <a:t>Page #1</a:t>
            </a:r>
          </a:p>
        </p:txBody>
      </p:sp>
      <p:sp>
        <p:nvSpPr>
          <p:cNvPr id="16" name="Rectangle 15">
            <a:extLst>
              <a:ext uri="{FF2B5EF4-FFF2-40B4-BE49-F238E27FC236}">
                <a16:creationId xmlns:a16="http://schemas.microsoft.com/office/drawing/2014/main" id="{0F8D87F7-91A9-DBD8-8315-1A82758723F1}"/>
              </a:ext>
            </a:extLst>
          </p:cNvPr>
          <p:cNvSpPr/>
          <p:nvPr/>
        </p:nvSpPr>
        <p:spPr>
          <a:xfrm>
            <a:off x="8077199" y="3470485"/>
            <a:ext cx="2010620" cy="1144105"/>
          </a:xfrm>
          <a:prstGeom prst="rect">
            <a:avLst/>
          </a:prstGeom>
          <a:ln>
            <a:solidFill>
              <a:schemeClr val="bg1">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chemeClr val="bg1">
                    <a:lumMod val="50000"/>
                  </a:schemeClr>
                </a:solidFill>
              </a:rPr>
              <a:t>Page #2</a:t>
            </a:r>
          </a:p>
        </p:txBody>
      </p:sp>
      <p:sp>
        <p:nvSpPr>
          <p:cNvPr id="17" name="Oval 16">
            <a:extLst>
              <a:ext uri="{FF2B5EF4-FFF2-40B4-BE49-F238E27FC236}">
                <a16:creationId xmlns:a16="http://schemas.microsoft.com/office/drawing/2014/main" id="{BB719EB2-D376-7319-BA33-D82FE04EC85D}"/>
              </a:ext>
            </a:extLst>
          </p:cNvPr>
          <p:cNvSpPr/>
          <p:nvPr/>
        </p:nvSpPr>
        <p:spPr>
          <a:xfrm>
            <a:off x="9076236" y="4793109"/>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5C8C410-EBB8-8A1A-4816-ADDAF52F7CE9}"/>
              </a:ext>
            </a:extLst>
          </p:cNvPr>
          <p:cNvSpPr/>
          <p:nvPr/>
        </p:nvSpPr>
        <p:spPr>
          <a:xfrm>
            <a:off x="9078444" y="4901339"/>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2E0E154-F604-4954-094C-720309455B2E}"/>
              </a:ext>
            </a:extLst>
          </p:cNvPr>
          <p:cNvSpPr/>
          <p:nvPr/>
        </p:nvSpPr>
        <p:spPr>
          <a:xfrm>
            <a:off x="9076236" y="5013992"/>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B06DDF9-F0CA-27EE-D86B-3C1DF8040B1D}"/>
              </a:ext>
            </a:extLst>
          </p:cNvPr>
          <p:cNvSpPr/>
          <p:nvPr/>
        </p:nvSpPr>
        <p:spPr>
          <a:xfrm>
            <a:off x="8077199" y="5234875"/>
            <a:ext cx="2010620" cy="1144105"/>
          </a:xfrm>
          <a:prstGeom prst="rect">
            <a:avLst/>
          </a:prstGeom>
          <a:ln>
            <a:solidFill>
              <a:schemeClr val="bg1">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chemeClr val="bg1">
                    <a:lumMod val="50000"/>
                  </a:schemeClr>
                </a:solidFill>
              </a:rPr>
              <a:t>Page #N</a:t>
            </a:r>
          </a:p>
        </p:txBody>
      </p:sp>
    </p:spTree>
    <p:extLst>
      <p:ext uri="{BB962C8B-B14F-4D97-AF65-F5344CB8AC3E}">
        <p14:creationId xmlns:p14="http://schemas.microsoft.com/office/powerpoint/2010/main" val="1188745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523C9-6F92-0D8E-FBE8-E3CF1B059556}"/>
              </a:ext>
            </a:extLst>
          </p:cNvPr>
          <p:cNvSpPr>
            <a:spLocks noGrp="1"/>
          </p:cNvSpPr>
          <p:nvPr>
            <p:ph type="title"/>
          </p:nvPr>
        </p:nvSpPr>
        <p:spPr/>
        <p:txBody>
          <a:bodyPr/>
          <a:lstStyle/>
          <a:p>
            <a:r>
              <a:rPr lang="en-US" dirty="0"/>
              <a:t>PRE-COPY in high level</a:t>
            </a:r>
            <a:endParaRPr lang="en-IL" dirty="0"/>
          </a:p>
        </p:txBody>
      </p:sp>
      <p:sp>
        <p:nvSpPr>
          <p:cNvPr id="4" name="Footer Placeholder 3">
            <a:extLst>
              <a:ext uri="{FF2B5EF4-FFF2-40B4-BE49-F238E27FC236}">
                <a16:creationId xmlns:a16="http://schemas.microsoft.com/office/drawing/2014/main" id="{A3EC6EA0-3294-25C0-30E0-FFB666F40EBD}"/>
              </a:ext>
            </a:extLst>
          </p:cNvPr>
          <p:cNvSpPr>
            <a:spLocks noGrp="1"/>
          </p:cNvSpPr>
          <p:nvPr>
            <p:ph type="ftr" sz="quarter" idx="11"/>
          </p:nvPr>
        </p:nvSpPr>
        <p:spPr/>
        <p:txBody>
          <a:bodyPr/>
          <a:lstStyle/>
          <a:p>
            <a:r>
              <a:rPr lang="en-US"/>
              <a:t>Bandwidth optimization</a:t>
            </a:r>
            <a:endParaRPr lang="en-US" dirty="0"/>
          </a:p>
        </p:txBody>
      </p:sp>
      <p:sp>
        <p:nvSpPr>
          <p:cNvPr id="5" name="Slide Number Placeholder 4">
            <a:extLst>
              <a:ext uri="{FF2B5EF4-FFF2-40B4-BE49-F238E27FC236}">
                <a16:creationId xmlns:a16="http://schemas.microsoft.com/office/drawing/2014/main" id="{002E598A-B521-F855-6E88-73E91E0F3CF4}"/>
              </a:ext>
            </a:extLst>
          </p:cNvPr>
          <p:cNvSpPr>
            <a:spLocks noGrp="1"/>
          </p:cNvSpPr>
          <p:nvPr>
            <p:ph type="sldNum" sz="quarter" idx="12"/>
          </p:nvPr>
        </p:nvSpPr>
        <p:spPr/>
        <p:txBody>
          <a:bodyPr/>
          <a:lstStyle/>
          <a:p>
            <a:fld id="{4FAB73BC-B049-4115-A692-8D63A059BFB8}" type="slidenum">
              <a:rPr lang="en-US" smtClean="0"/>
              <a:t>13</a:t>
            </a:fld>
            <a:endParaRPr lang="en-US" dirty="0"/>
          </a:p>
        </p:txBody>
      </p:sp>
      <p:sp>
        <p:nvSpPr>
          <p:cNvPr id="6" name="TextBox 5">
            <a:extLst>
              <a:ext uri="{FF2B5EF4-FFF2-40B4-BE49-F238E27FC236}">
                <a16:creationId xmlns:a16="http://schemas.microsoft.com/office/drawing/2014/main" id="{DA3E6915-61CA-264E-2376-53C2C1B9D772}"/>
              </a:ext>
            </a:extLst>
          </p:cNvPr>
          <p:cNvSpPr txBox="1"/>
          <p:nvPr/>
        </p:nvSpPr>
        <p:spPr>
          <a:xfrm>
            <a:off x="1593973" y="1750392"/>
            <a:ext cx="2072462" cy="523220"/>
          </a:xfrm>
          <a:prstGeom prst="rect">
            <a:avLst/>
          </a:prstGeom>
          <a:noFill/>
        </p:spPr>
        <p:txBody>
          <a:bodyPr wrap="square" rtlCol="0">
            <a:spAutoFit/>
          </a:bodyPr>
          <a:lstStyle/>
          <a:p>
            <a:r>
              <a:rPr lang="en-US" sz="2800" dirty="0"/>
              <a:t>Source host</a:t>
            </a:r>
          </a:p>
        </p:txBody>
      </p:sp>
      <p:sp>
        <p:nvSpPr>
          <p:cNvPr id="7" name="TextBox 6">
            <a:extLst>
              <a:ext uri="{FF2B5EF4-FFF2-40B4-BE49-F238E27FC236}">
                <a16:creationId xmlns:a16="http://schemas.microsoft.com/office/drawing/2014/main" id="{8383F3B9-1225-D981-B0D4-C10396DB9F4F}"/>
              </a:ext>
            </a:extLst>
          </p:cNvPr>
          <p:cNvSpPr txBox="1"/>
          <p:nvPr/>
        </p:nvSpPr>
        <p:spPr>
          <a:xfrm>
            <a:off x="7913533" y="1750392"/>
            <a:ext cx="2391665" cy="523220"/>
          </a:xfrm>
          <a:prstGeom prst="rect">
            <a:avLst/>
          </a:prstGeom>
          <a:noFill/>
        </p:spPr>
        <p:txBody>
          <a:bodyPr wrap="square" rtlCol="0">
            <a:spAutoFit/>
          </a:bodyPr>
          <a:lstStyle/>
          <a:p>
            <a:r>
              <a:rPr lang="en-US" sz="2800" dirty="0"/>
              <a:t>Destination host</a:t>
            </a:r>
          </a:p>
        </p:txBody>
      </p:sp>
      <p:sp>
        <p:nvSpPr>
          <p:cNvPr id="8" name="Rectangle 7">
            <a:extLst>
              <a:ext uri="{FF2B5EF4-FFF2-40B4-BE49-F238E27FC236}">
                <a16:creationId xmlns:a16="http://schemas.microsoft.com/office/drawing/2014/main" id="{70BD7820-8D90-75BF-967F-6F7BA871CA35}"/>
              </a:ext>
            </a:extLst>
          </p:cNvPr>
          <p:cNvSpPr/>
          <p:nvPr/>
        </p:nvSpPr>
        <p:spPr>
          <a:xfrm>
            <a:off x="1593972" y="2223052"/>
            <a:ext cx="2010620"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 #1</a:t>
            </a:r>
          </a:p>
        </p:txBody>
      </p:sp>
      <p:sp>
        <p:nvSpPr>
          <p:cNvPr id="9" name="Rectangle 8">
            <a:extLst>
              <a:ext uri="{FF2B5EF4-FFF2-40B4-BE49-F238E27FC236}">
                <a16:creationId xmlns:a16="http://schemas.microsoft.com/office/drawing/2014/main" id="{44DB5760-D085-C078-23DD-23BFE757116C}"/>
              </a:ext>
            </a:extLst>
          </p:cNvPr>
          <p:cNvSpPr/>
          <p:nvPr/>
        </p:nvSpPr>
        <p:spPr>
          <a:xfrm>
            <a:off x="1593972" y="3470485"/>
            <a:ext cx="2010620"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 #2</a:t>
            </a:r>
          </a:p>
        </p:txBody>
      </p:sp>
      <p:sp>
        <p:nvSpPr>
          <p:cNvPr id="10" name="Oval 9">
            <a:extLst>
              <a:ext uri="{FF2B5EF4-FFF2-40B4-BE49-F238E27FC236}">
                <a16:creationId xmlns:a16="http://schemas.microsoft.com/office/drawing/2014/main" id="{3452C6D6-B80A-BAFA-86F5-17EDD0BAFD64}"/>
              </a:ext>
            </a:extLst>
          </p:cNvPr>
          <p:cNvSpPr/>
          <p:nvPr/>
        </p:nvSpPr>
        <p:spPr>
          <a:xfrm>
            <a:off x="2593009" y="4793109"/>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30C36B4-CFAA-C84F-92BC-34498E7FE767}"/>
              </a:ext>
            </a:extLst>
          </p:cNvPr>
          <p:cNvSpPr/>
          <p:nvPr/>
        </p:nvSpPr>
        <p:spPr>
          <a:xfrm>
            <a:off x="2595217" y="4901339"/>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416B67C-ACF1-6640-8397-2367387D42CF}"/>
              </a:ext>
            </a:extLst>
          </p:cNvPr>
          <p:cNvSpPr/>
          <p:nvPr/>
        </p:nvSpPr>
        <p:spPr>
          <a:xfrm>
            <a:off x="2593009" y="5013992"/>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51C22AF-10D7-B459-BE30-63698B0196B4}"/>
              </a:ext>
            </a:extLst>
          </p:cNvPr>
          <p:cNvSpPr/>
          <p:nvPr/>
        </p:nvSpPr>
        <p:spPr>
          <a:xfrm>
            <a:off x="1593972" y="5234875"/>
            <a:ext cx="2010620"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 #N</a:t>
            </a:r>
          </a:p>
        </p:txBody>
      </p:sp>
      <p:sp>
        <p:nvSpPr>
          <p:cNvPr id="14" name="Arrow: Right 13">
            <a:extLst>
              <a:ext uri="{FF2B5EF4-FFF2-40B4-BE49-F238E27FC236}">
                <a16:creationId xmlns:a16="http://schemas.microsoft.com/office/drawing/2014/main" id="{3B2C85BC-E51F-AE13-6D21-A89C1D9F29D2}"/>
              </a:ext>
            </a:extLst>
          </p:cNvPr>
          <p:cNvSpPr/>
          <p:nvPr/>
        </p:nvSpPr>
        <p:spPr>
          <a:xfrm>
            <a:off x="4255405" y="3315495"/>
            <a:ext cx="3224696" cy="158584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0F8D87F7-91A9-DBD8-8315-1A82758723F1}"/>
              </a:ext>
            </a:extLst>
          </p:cNvPr>
          <p:cNvSpPr/>
          <p:nvPr/>
        </p:nvSpPr>
        <p:spPr>
          <a:xfrm>
            <a:off x="8077199" y="3470485"/>
            <a:ext cx="2010620" cy="1144105"/>
          </a:xfrm>
          <a:prstGeom prst="rect">
            <a:avLst/>
          </a:prstGeom>
          <a:ln>
            <a:solidFill>
              <a:schemeClr val="bg1">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chemeClr val="bg1">
                    <a:lumMod val="50000"/>
                  </a:schemeClr>
                </a:solidFill>
              </a:rPr>
              <a:t>Page #2</a:t>
            </a:r>
          </a:p>
        </p:txBody>
      </p:sp>
      <p:sp>
        <p:nvSpPr>
          <p:cNvPr id="17" name="Oval 16">
            <a:extLst>
              <a:ext uri="{FF2B5EF4-FFF2-40B4-BE49-F238E27FC236}">
                <a16:creationId xmlns:a16="http://schemas.microsoft.com/office/drawing/2014/main" id="{BB719EB2-D376-7319-BA33-D82FE04EC85D}"/>
              </a:ext>
            </a:extLst>
          </p:cNvPr>
          <p:cNvSpPr/>
          <p:nvPr/>
        </p:nvSpPr>
        <p:spPr>
          <a:xfrm>
            <a:off x="9076236" y="4793109"/>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5C8C410-EBB8-8A1A-4816-ADDAF52F7CE9}"/>
              </a:ext>
            </a:extLst>
          </p:cNvPr>
          <p:cNvSpPr/>
          <p:nvPr/>
        </p:nvSpPr>
        <p:spPr>
          <a:xfrm>
            <a:off x="9078444" y="4901339"/>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2E0E154-F604-4954-094C-720309455B2E}"/>
              </a:ext>
            </a:extLst>
          </p:cNvPr>
          <p:cNvSpPr/>
          <p:nvPr/>
        </p:nvSpPr>
        <p:spPr>
          <a:xfrm>
            <a:off x="9076236" y="5013992"/>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B06DDF9-F0CA-27EE-D86B-3C1DF8040B1D}"/>
              </a:ext>
            </a:extLst>
          </p:cNvPr>
          <p:cNvSpPr/>
          <p:nvPr/>
        </p:nvSpPr>
        <p:spPr>
          <a:xfrm>
            <a:off x="8077199" y="5234875"/>
            <a:ext cx="2010620" cy="1144105"/>
          </a:xfrm>
          <a:prstGeom prst="rect">
            <a:avLst/>
          </a:prstGeom>
          <a:ln>
            <a:solidFill>
              <a:schemeClr val="bg1">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chemeClr val="bg1">
                    <a:lumMod val="50000"/>
                  </a:schemeClr>
                </a:solidFill>
              </a:rPr>
              <a:t>Page #N</a:t>
            </a:r>
          </a:p>
        </p:txBody>
      </p:sp>
      <p:sp>
        <p:nvSpPr>
          <p:cNvPr id="3" name="TextBox 2">
            <a:extLst>
              <a:ext uri="{FF2B5EF4-FFF2-40B4-BE49-F238E27FC236}">
                <a16:creationId xmlns:a16="http://schemas.microsoft.com/office/drawing/2014/main" id="{30770FF7-5111-C351-81A2-54B06014FD32}"/>
              </a:ext>
            </a:extLst>
          </p:cNvPr>
          <p:cNvSpPr txBox="1"/>
          <p:nvPr/>
        </p:nvSpPr>
        <p:spPr>
          <a:xfrm>
            <a:off x="4345056" y="2413049"/>
            <a:ext cx="2674333" cy="954107"/>
          </a:xfrm>
          <a:prstGeom prst="rect">
            <a:avLst/>
          </a:prstGeom>
          <a:noFill/>
        </p:spPr>
        <p:txBody>
          <a:bodyPr wrap="square" rtlCol="0">
            <a:spAutoFit/>
          </a:bodyPr>
          <a:lstStyle/>
          <a:p>
            <a:r>
              <a:rPr lang="en-US" sz="2800" dirty="0"/>
              <a:t>State: Page #1 is updated</a:t>
            </a:r>
          </a:p>
        </p:txBody>
      </p:sp>
      <p:sp>
        <p:nvSpPr>
          <p:cNvPr id="21" name="Rectangle 20">
            <a:extLst>
              <a:ext uri="{FF2B5EF4-FFF2-40B4-BE49-F238E27FC236}">
                <a16:creationId xmlns:a16="http://schemas.microsoft.com/office/drawing/2014/main" id="{58F7DD27-8A7E-AF5D-D17F-744C0C1372CE}"/>
              </a:ext>
            </a:extLst>
          </p:cNvPr>
          <p:cNvSpPr/>
          <p:nvPr/>
        </p:nvSpPr>
        <p:spPr>
          <a:xfrm>
            <a:off x="8068718" y="2223051"/>
            <a:ext cx="2010620"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 #1</a:t>
            </a:r>
          </a:p>
        </p:txBody>
      </p:sp>
    </p:spTree>
    <p:extLst>
      <p:ext uri="{BB962C8B-B14F-4D97-AF65-F5344CB8AC3E}">
        <p14:creationId xmlns:p14="http://schemas.microsoft.com/office/powerpoint/2010/main" val="1971427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523C9-6F92-0D8E-FBE8-E3CF1B059556}"/>
              </a:ext>
            </a:extLst>
          </p:cNvPr>
          <p:cNvSpPr>
            <a:spLocks noGrp="1"/>
          </p:cNvSpPr>
          <p:nvPr>
            <p:ph type="title"/>
          </p:nvPr>
        </p:nvSpPr>
        <p:spPr/>
        <p:txBody>
          <a:bodyPr/>
          <a:lstStyle/>
          <a:p>
            <a:r>
              <a:rPr lang="en-US" dirty="0"/>
              <a:t>PRE-COPY in high level</a:t>
            </a:r>
            <a:endParaRPr lang="en-IL" dirty="0"/>
          </a:p>
        </p:txBody>
      </p:sp>
      <p:sp>
        <p:nvSpPr>
          <p:cNvPr id="4" name="Footer Placeholder 3">
            <a:extLst>
              <a:ext uri="{FF2B5EF4-FFF2-40B4-BE49-F238E27FC236}">
                <a16:creationId xmlns:a16="http://schemas.microsoft.com/office/drawing/2014/main" id="{A3EC6EA0-3294-25C0-30E0-FFB666F40EBD}"/>
              </a:ext>
            </a:extLst>
          </p:cNvPr>
          <p:cNvSpPr>
            <a:spLocks noGrp="1"/>
          </p:cNvSpPr>
          <p:nvPr>
            <p:ph type="ftr" sz="quarter" idx="11"/>
          </p:nvPr>
        </p:nvSpPr>
        <p:spPr/>
        <p:txBody>
          <a:bodyPr/>
          <a:lstStyle/>
          <a:p>
            <a:r>
              <a:rPr lang="en-US"/>
              <a:t>Bandwidth optimization</a:t>
            </a:r>
            <a:endParaRPr lang="en-US" dirty="0"/>
          </a:p>
        </p:txBody>
      </p:sp>
      <p:sp>
        <p:nvSpPr>
          <p:cNvPr id="5" name="Slide Number Placeholder 4">
            <a:extLst>
              <a:ext uri="{FF2B5EF4-FFF2-40B4-BE49-F238E27FC236}">
                <a16:creationId xmlns:a16="http://schemas.microsoft.com/office/drawing/2014/main" id="{002E598A-B521-F855-6E88-73E91E0F3CF4}"/>
              </a:ext>
            </a:extLst>
          </p:cNvPr>
          <p:cNvSpPr>
            <a:spLocks noGrp="1"/>
          </p:cNvSpPr>
          <p:nvPr>
            <p:ph type="sldNum" sz="quarter" idx="12"/>
          </p:nvPr>
        </p:nvSpPr>
        <p:spPr/>
        <p:txBody>
          <a:bodyPr/>
          <a:lstStyle/>
          <a:p>
            <a:fld id="{4FAB73BC-B049-4115-A692-8D63A059BFB8}" type="slidenum">
              <a:rPr lang="en-US" smtClean="0"/>
              <a:t>14</a:t>
            </a:fld>
            <a:endParaRPr lang="en-US" dirty="0"/>
          </a:p>
        </p:txBody>
      </p:sp>
      <p:sp>
        <p:nvSpPr>
          <p:cNvPr id="6" name="TextBox 5">
            <a:extLst>
              <a:ext uri="{FF2B5EF4-FFF2-40B4-BE49-F238E27FC236}">
                <a16:creationId xmlns:a16="http://schemas.microsoft.com/office/drawing/2014/main" id="{DA3E6915-61CA-264E-2376-53C2C1B9D772}"/>
              </a:ext>
            </a:extLst>
          </p:cNvPr>
          <p:cNvSpPr txBox="1"/>
          <p:nvPr/>
        </p:nvSpPr>
        <p:spPr>
          <a:xfrm>
            <a:off x="1593973" y="1750392"/>
            <a:ext cx="2072462" cy="523220"/>
          </a:xfrm>
          <a:prstGeom prst="rect">
            <a:avLst/>
          </a:prstGeom>
          <a:noFill/>
        </p:spPr>
        <p:txBody>
          <a:bodyPr wrap="square" rtlCol="0">
            <a:spAutoFit/>
          </a:bodyPr>
          <a:lstStyle/>
          <a:p>
            <a:r>
              <a:rPr lang="en-US" sz="2800" dirty="0"/>
              <a:t>Source host</a:t>
            </a:r>
          </a:p>
        </p:txBody>
      </p:sp>
      <p:sp>
        <p:nvSpPr>
          <p:cNvPr id="7" name="TextBox 6">
            <a:extLst>
              <a:ext uri="{FF2B5EF4-FFF2-40B4-BE49-F238E27FC236}">
                <a16:creationId xmlns:a16="http://schemas.microsoft.com/office/drawing/2014/main" id="{8383F3B9-1225-D981-B0D4-C10396DB9F4F}"/>
              </a:ext>
            </a:extLst>
          </p:cNvPr>
          <p:cNvSpPr txBox="1"/>
          <p:nvPr/>
        </p:nvSpPr>
        <p:spPr>
          <a:xfrm>
            <a:off x="7913533" y="1750070"/>
            <a:ext cx="2391665" cy="523220"/>
          </a:xfrm>
          <a:prstGeom prst="rect">
            <a:avLst/>
          </a:prstGeom>
          <a:noFill/>
        </p:spPr>
        <p:txBody>
          <a:bodyPr wrap="square" rtlCol="0">
            <a:spAutoFit/>
          </a:bodyPr>
          <a:lstStyle/>
          <a:p>
            <a:r>
              <a:rPr lang="en-US" sz="2800" dirty="0"/>
              <a:t>Destination host</a:t>
            </a:r>
          </a:p>
        </p:txBody>
      </p:sp>
      <p:sp>
        <p:nvSpPr>
          <p:cNvPr id="8" name="Rectangle 7">
            <a:extLst>
              <a:ext uri="{FF2B5EF4-FFF2-40B4-BE49-F238E27FC236}">
                <a16:creationId xmlns:a16="http://schemas.microsoft.com/office/drawing/2014/main" id="{70BD7820-8D90-75BF-967F-6F7BA871CA35}"/>
              </a:ext>
            </a:extLst>
          </p:cNvPr>
          <p:cNvSpPr/>
          <p:nvPr/>
        </p:nvSpPr>
        <p:spPr>
          <a:xfrm>
            <a:off x="1593972" y="2223052"/>
            <a:ext cx="2010620"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 #1</a:t>
            </a:r>
          </a:p>
        </p:txBody>
      </p:sp>
      <p:sp>
        <p:nvSpPr>
          <p:cNvPr id="9" name="Rectangle 8">
            <a:extLst>
              <a:ext uri="{FF2B5EF4-FFF2-40B4-BE49-F238E27FC236}">
                <a16:creationId xmlns:a16="http://schemas.microsoft.com/office/drawing/2014/main" id="{44DB5760-D085-C078-23DD-23BFE757116C}"/>
              </a:ext>
            </a:extLst>
          </p:cNvPr>
          <p:cNvSpPr/>
          <p:nvPr/>
        </p:nvSpPr>
        <p:spPr>
          <a:xfrm>
            <a:off x="1593972" y="3470485"/>
            <a:ext cx="2010620"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 #2</a:t>
            </a:r>
          </a:p>
        </p:txBody>
      </p:sp>
      <p:sp>
        <p:nvSpPr>
          <p:cNvPr id="10" name="Oval 9">
            <a:extLst>
              <a:ext uri="{FF2B5EF4-FFF2-40B4-BE49-F238E27FC236}">
                <a16:creationId xmlns:a16="http://schemas.microsoft.com/office/drawing/2014/main" id="{3452C6D6-B80A-BAFA-86F5-17EDD0BAFD64}"/>
              </a:ext>
            </a:extLst>
          </p:cNvPr>
          <p:cNvSpPr/>
          <p:nvPr/>
        </p:nvSpPr>
        <p:spPr>
          <a:xfrm>
            <a:off x="2593009" y="4793109"/>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30C36B4-CFAA-C84F-92BC-34498E7FE767}"/>
              </a:ext>
            </a:extLst>
          </p:cNvPr>
          <p:cNvSpPr/>
          <p:nvPr/>
        </p:nvSpPr>
        <p:spPr>
          <a:xfrm>
            <a:off x="2595217" y="4901339"/>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416B67C-ACF1-6640-8397-2367387D42CF}"/>
              </a:ext>
            </a:extLst>
          </p:cNvPr>
          <p:cNvSpPr/>
          <p:nvPr/>
        </p:nvSpPr>
        <p:spPr>
          <a:xfrm>
            <a:off x="2593009" y="5013992"/>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51C22AF-10D7-B459-BE30-63698B0196B4}"/>
              </a:ext>
            </a:extLst>
          </p:cNvPr>
          <p:cNvSpPr/>
          <p:nvPr/>
        </p:nvSpPr>
        <p:spPr>
          <a:xfrm>
            <a:off x="1593972" y="5234875"/>
            <a:ext cx="2010620"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 #N</a:t>
            </a:r>
          </a:p>
        </p:txBody>
      </p:sp>
      <p:sp>
        <p:nvSpPr>
          <p:cNvPr id="14" name="Arrow: Right 13">
            <a:extLst>
              <a:ext uri="{FF2B5EF4-FFF2-40B4-BE49-F238E27FC236}">
                <a16:creationId xmlns:a16="http://schemas.microsoft.com/office/drawing/2014/main" id="{3B2C85BC-E51F-AE13-6D21-A89C1D9F29D2}"/>
              </a:ext>
            </a:extLst>
          </p:cNvPr>
          <p:cNvSpPr/>
          <p:nvPr/>
        </p:nvSpPr>
        <p:spPr>
          <a:xfrm>
            <a:off x="4255405" y="3315495"/>
            <a:ext cx="3224696" cy="158584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0F8D87F7-91A9-DBD8-8315-1A82758723F1}"/>
              </a:ext>
            </a:extLst>
          </p:cNvPr>
          <p:cNvSpPr/>
          <p:nvPr/>
        </p:nvSpPr>
        <p:spPr>
          <a:xfrm>
            <a:off x="8077199" y="3470485"/>
            <a:ext cx="2010620" cy="1144105"/>
          </a:xfrm>
          <a:prstGeom prst="rect">
            <a:avLst/>
          </a:prstGeom>
          <a:solidFill>
            <a:schemeClr val="accent1"/>
          </a:solidFill>
          <a:ln>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chemeClr val="bg1"/>
                </a:solidFill>
              </a:rPr>
              <a:t>Page #2</a:t>
            </a:r>
          </a:p>
        </p:txBody>
      </p:sp>
      <p:sp>
        <p:nvSpPr>
          <p:cNvPr id="17" name="Oval 16">
            <a:extLst>
              <a:ext uri="{FF2B5EF4-FFF2-40B4-BE49-F238E27FC236}">
                <a16:creationId xmlns:a16="http://schemas.microsoft.com/office/drawing/2014/main" id="{BB719EB2-D376-7319-BA33-D82FE04EC85D}"/>
              </a:ext>
            </a:extLst>
          </p:cNvPr>
          <p:cNvSpPr/>
          <p:nvPr/>
        </p:nvSpPr>
        <p:spPr>
          <a:xfrm>
            <a:off x="9076236" y="4793109"/>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5C8C410-EBB8-8A1A-4816-ADDAF52F7CE9}"/>
              </a:ext>
            </a:extLst>
          </p:cNvPr>
          <p:cNvSpPr/>
          <p:nvPr/>
        </p:nvSpPr>
        <p:spPr>
          <a:xfrm>
            <a:off x="9078444" y="4901339"/>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2E0E154-F604-4954-094C-720309455B2E}"/>
              </a:ext>
            </a:extLst>
          </p:cNvPr>
          <p:cNvSpPr/>
          <p:nvPr/>
        </p:nvSpPr>
        <p:spPr>
          <a:xfrm>
            <a:off x="9076236" y="5013992"/>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B06DDF9-F0CA-27EE-D86B-3C1DF8040B1D}"/>
              </a:ext>
            </a:extLst>
          </p:cNvPr>
          <p:cNvSpPr/>
          <p:nvPr/>
        </p:nvSpPr>
        <p:spPr>
          <a:xfrm>
            <a:off x="8077199" y="5234875"/>
            <a:ext cx="2010620" cy="1144105"/>
          </a:xfrm>
          <a:prstGeom prst="rect">
            <a:avLst/>
          </a:prstGeom>
          <a:ln>
            <a:solidFill>
              <a:schemeClr val="bg1">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chemeClr val="bg1">
                    <a:lumMod val="50000"/>
                  </a:schemeClr>
                </a:solidFill>
              </a:rPr>
              <a:t>Page #N</a:t>
            </a:r>
          </a:p>
        </p:txBody>
      </p:sp>
      <p:sp>
        <p:nvSpPr>
          <p:cNvPr id="3" name="TextBox 2">
            <a:extLst>
              <a:ext uri="{FF2B5EF4-FFF2-40B4-BE49-F238E27FC236}">
                <a16:creationId xmlns:a16="http://schemas.microsoft.com/office/drawing/2014/main" id="{30770FF7-5111-C351-81A2-54B06014FD32}"/>
              </a:ext>
            </a:extLst>
          </p:cNvPr>
          <p:cNvSpPr txBox="1"/>
          <p:nvPr/>
        </p:nvSpPr>
        <p:spPr>
          <a:xfrm>
            <a:off x="4347166" y="2413049"/>
            <a:ext cx="3040822" cy="954107"/>
          </a:xfrm>
          <a:prstGeom prst="rect">
            <a:avLst/>
          </a:prstGeom>
          <a:noFill/>
        </p:spPr>
        <p:txBody>
          <a:bodyPr wrap="square" rtlCol="0">
            <a:spAutoFit/>
          </a:bodyPr>
          <a:lstStyle/>
          <a:p>
            <a:r>
              <a:rPr lang="en-US" sz="2800" dirty="0"/>
              <a:t>State: Pages #1-#2 are updated</a:t>
            </a:r>
          </a:p>
        </p:txBody>
      </p:sp>
      <p:sp>
        <p:nvSpPr>
          <p:cNvPr id="21" name="Rectangle 20">
            <a:extLst>
              <a:ext uri="{FF2B5EF4-FFF2-40B4-BE49-F238E27FC236}">
                <a16:creationId xmlns:a16="http://schemas.microsoft.com/office/drawing/2014/main" id="{58F7DD27-8A7E-AF5D-D17F-744C0C1372CE}"/>
              </a:ext>
            </a:extLst>
          </p:cNvPr>
          <p:cNvSpPr/>
          <p:nvPr/>
        </p:nvSpPr>
        <p:spPr>
          <a:xfrm>
            <a:off x="8068718" y="2223051"/>
            <a:ext cx="2010620"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 #1</a:t>
            </a:r>
          </a:p>
        </p:txBody>
      </p:sp>
    </p:spTree>
    <p:extLst>
      <p:ext uri="{BB962C8B-B14F-4D97-AF65-F5344CB8AC3E}">
        <p14:creationId xmlns:p14="http://schemas.microsoft.com/office/powerpoint/2010/main" val="674208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523C9-6F92-0D8E-FBE8-E3CF1B059556}"/>
              </a:ext>
            </a:extLst>
          </p:cNvPr>
          <p:cNvSpPr>
            <a:spLocks noGrp="1"/>
          </p:cNvSpPr>
          <p:nvPr>
            <p:ph type="title"/>
          </p:nvPr>
        </p:nvSpPr>
        <p:spPr/>
        <p:txBody>
          <a:bodyPr/>
          <a:lstStyle/>
          <a:p>
            <a:r>
              <a:rPr lang="en-US" dirty="0"/>
              <a:t>PRE-COPY in high level</a:t>
            </a:r>
            <a:endParaRPr lang="en-IL" dirty="0"/>
          </a:p>
        </p:txBody>
      </p:sp>
      <p:sp>
        <p:nvSpPr>
          <p:cNvPr id="4" name="Footer Placeholder 3">
            <a:extLst>
              <a:ext uri="{FF2B5EF4-FFF2-40B4-BE49-F238E27FC236}">
                <a16:creationId xmlns:a16="http://schemas.microsoft.com/office/drawing/2014/main" id="{A3EC6EA0-3294-25C0-30E0-FFB666F40EBD}"/>
              </a:ext>
            </a:extLst>
          </p:cNvPr>
          <p:cNvSpPr>
            <a:spLocks noGrp="1"/>
          </p:cNvSpPr>
          <p:nvPr>
            <p:ph type="ftr" sz="quarter" idx="11"/>
          </p:nvPr>
        </p:nvSpPr>
        <p:spPr/>
        <p:txBody>
          <a:bodyPr/>
          <a:lstStyle/>
          <a:p>
            <a:r>
              <a:rPr lang="en-US"/>
              <a:t>Bandwidth optimization</a:t>
            </a:r>
            <a:endParaRPr lang="en-US" dirty="0"/>
          </a:p>
        </p:txBody>
      </p:sp>
      <p:sp>
        <p:nvSpPr>
          <p:cNvPr id="5" name="Slide Number Placeholder 4">
            <a:extLst>
              <a:ext uri="{FF2B5EF4-FFF2-40B4-BE49-F238E27FC236}">
                <a16:creationId xmlns:a16="http://schemas.microsoft.com/office/drawing/2014/main" id="{002E598A-B521-F855-6E88-73E91E0F3CF4}"/>
              </a:ext>
            </a:extLst>
          </p:cNvPr>
          <p:cNvSpPr>
            <a:spLocks noGrp="1"/>
          </p:cNvSpPr>
          <p:nvPr>
            <p:ph type="sldNum" sz="quarter" idx="12"/>
          </p:nvPr>
        </p:nvSpPr>
        <p:spPr/>
        <p:txBody>
          <a:bodyPr/>
          <a:lstStyle/>
          <a:p>
            <a:fld id="{4FAB73BC-B049-4115-A692-8D63A059BFB8}" type="slidenum">
              <a:rPr lang="en-US" smtClean="0"/>
              <a:t>15</a:t>
            </a:fld>
            <a:endParaRPr lang="en-US" dirty="0"/>
          </a:p>
        </p:txBody>
      </p:sp>
      <p:sp>
        <p:nvSpPr>
          <p:cNvPr id="6" name="TextBox 5">
            <a:extLst>
              <a:ext uri="{FF2B5EF4-FFF2-40B4-BE49-F238E27FC236}">
                <a16:creationId xmlns:a16="http://schemas.microsoft.com/office/drawing/2014/main" id="{DA3E6915-61CA-264E-2376-53C2C1B9D772}"/>
              </a:ext>
            </a:extLst>
          </p:cNvPr>
          <p:cNvSpPr txBox="1"/>
          <p:nvPr/>
        </p:nvSpPr>
        <p:spPr>
          <a:xfrm>
            <a:off x="1593973" y="1750392"/>
            <a:ext cx="2072462" cy="523220"/>
          </a:xfrm>
          <a:prstGeom prst="rect">
            <a:avLst/>
          </a:prstGeom>
          <a:noFill/>
        </p:spPr>
        <p:txBody>
          <a:bodyPr wrap="square" rtlCol="0">
            <a:spAutoFit/>
          </a:bodyPr>
          <a:lstStyle/>
          <a:p>
            <a:r>
              <a:rPr lang="en-US" sz="2800" dirty="0"/>
              <a:t>Source host</a:t>
            </a:r>
          </a:p>
        </p:txBody>
      </p:sp>
      <p:sp>
        <p:nvSpPr>
          <p:cNvPr id="7" name="TextBox 6">
            <a:extLst>
              <a:ext uri="{FF2B5EF4-FFF2-40B4-BE49-F238E27FC236}">
                <a16:creationId xmlns:a16="http://schemas.microsoft.com/office/drawing/2014/main" id="{8383F3B9-1225-D981-B0D4-C10396DB9F4F}"/>
              </a:ext>
            </a:extLst>
          </p:cNvPr>
          <p:cNvSpPr txBox="1"/>
          <p:nvPr/>
        </p:nvSpPr>
        <p:spPr>
          <a:xfrm>
            <a:off x="7913533" y="1750392"/>
            <a:ext cx="2391665" cy="523220"/>
          </a:xfrm>
          <a:prstGeom prst="rect">
            <a:avLst/>
          </a:prstGeom>
          <a:noFill/>
        </p:spPr>
        <p:txBody>
          <a:bodyPr wrap="square" rtlCol="0">
            <a:spAutoFit/>
          </a:bodyPr>
          <a:lstStyle/>
          <a:p>
            <a:r>
              <a:rPr lang="en-US" sz="2800" dirty="0"/>
              <a:t>Destination host</a:t>
            </a:r>
          </a:p>
        </p:txBody>
      </p:sp>
      <p:sp>
        <p:nvSpPr>
          <p:cNvPr id="8" name="Rectangle 7">
            <a:extLst>
              <a:ext uri="{FF2B5EF4-FFF2-40B4-BE49-F238E27FC236}">
                <a16:creationId xmlns:a16="http://schemas.microsoft.com/office/drawing/2014/main" id="{70BD7820-8D90-75BF-967F-6F7BA871CA35}"/>
              </a:ext>
            </a:extLst>
          </p:cNvPr>
          <p:cNvSpPr/>
          <p:nvPr/>
        </p:nvSpPr>
        <p:spPr>
          <a:xfrm>
            <a:off x="1593972" y="2223052"/>
            <a:ext cx="2010620"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 #1</a:t>
            </a:r>
          </a:p>
        </p:txBody>
      </p:sp>
      <p:sp>
        <p:nvSpPr>
          <p:cNvPr id="9" name="Rectangle 8">
            <a:extLst>
              <a:ext uri="{FF2B5EF4-FFF2-40B4-BE49-F238E27FC236}">
                <a16:creationId xmlns:a16="http://schemas.microsoft.com/office/drawing/2014/main" id="{44DB5760-D085-C078-23DD-23BFE757116C}"/>
              </a:ext>
            </a:extLst>
          </p:cNvPr>
          <p:cNvSpPr/>
          <p:nvPr/>
        </p:nvSpPr>
        <p:spPr>
          <a:xfrm>
            <a:off x="1593972" y="3470485"/>
            <a:ext cx="2010620"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 #2</a:t>
            </a:r>
          </a:p>
        </p:txBody>
      </p:sp>
      <p:sp>
        <p:nvSpPr>
          <p:cNvPr id="10" name="Oval 9">
            <a:extLst>
              <a:ext uri="{FF2B5EF4-FFF2-40B4-BE49-F238E27FC236}">
                <a16:creationId xmlns:a16="http://schemas.microsoft.com/office/drawing/2014/main" id="{3452C6D6-B80A-BAFA-86F5-17EDD0BAFD64}"/>
              </a:ext>
            </a:extLst>
          </p:cNvPr>
          <p:cNvSpPr/>
          <p:nvPr/>
        </p:nvSpPr>
        <p:spPr>
          <a:xfrm>
            <a:off x="2593009" y="4793109"/>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30C36B4-CFAA-C84F-92BC-34498E7FE767}"/>
              </a:ext>
            </a:extLst>
          </p:cNvPr>
          <p:cNvSpPr/>
          <p:nvPr/>
        </p:nvSpPr>
        <p:spPr>
          <a:xfrm>
            <a:off x="2595217" y="4901339"/>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416B67C-ACF1-6640-8397-2367387D42CF}"/>
              </a:ext>
            </a:extLst>
          </p:cNvPr>
          <p:cNvSpPr/>
          <p:nvPr/>
        </p:nvSpPr>
        <p:spPr>
          <a:xfrm>
            <a:off x="2593009" y="5013992"/>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51C22AF-10D7-B459-BE30-63698B0196B4}"/>
              </a:ext>
            </a:extLst>
          </p:cNvPr>
          <p:cNvSpPr/>
          <p:nvPr/>
        </p:nvSpPr>
        <p:spPr>
          <a:xfrm>
            <a:off x="1593972" y="5234875"/>
            <a:ext cx="2010620"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 #N</a:t>
            </a:r>
          </a:p>
        </p:txBody>
      </p:sp>
      <p:sp>
        <p:nvSpPr>
          <p:cNvPr id="14" name="Arrow: Right 13">
            <a:extLst>
              <a:ext uri="{FF2B5EF4-FFF2-40B4-BE49-F238E27FC236}">
                <a16:creationId xmlns:a16="http://schemas.microsoft.com/office/drawing/2014/main" id="{3B2C85BC-E51F-AE13-6D21-A89C1D9F29D2}"/>
              </a:ext>
            </a:extLst>
          </p:cNvPr>
          <p:cNvSpPr/>
          <p:nvPr/>
        </p:nvSpPr>
        <p:spPr>
          <a:xfrm>
            <a:off x="4255405" y="3315495"/>
            <a:ext cx="3224696" cy="158584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0F8D87F7-91A9-DBD8-8315-1A82758723F1}"/>
              </a:ext>
            </a:extLst>
          </p:cNvPr>
          <p:cNvSpPr/>
          <p:nvPr/>
        </p:nvSpPr>
        <p:spPr>
          <a:xfrm>
            <a:off x="8077199" y="3470485"/>
            <a:ext cx="2010620" cy="1144105"/>
          </a:xfrm>
          <a:prstGeom prst="rect">
            <a:avLst/>
          </a:prstGeom>
          <a:solidFill>
            <a:schemeClr val="accent1"/>
          </a:solidFill>
          <a:ln>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chemeClr val="bg1"/>
                </a:solidFill>
              </a:rPr>
              <a:t>Page #2</a:t>
            </a:r>
          </a:p>
        </p:txBody>
      </p:sp>
      <p:sp>
        <p:nvSpPr>
          <p:cNvPr id="17" name="Oval 16">
            <a:extLst>
              <a:ext uri="{FF2B5EF4-FFF2-40B4-BE49-F238E27FC236}">
                <a16:creationId xmlns:a16="http://schemas.microsoft.com/office/drawing/2014/main" id="{BB719EB2-D376-7319-BA33-D82FE04EC85D}"/>
              </a:ext>
            </a:extLst>
          </p:cNvPr>
          <p:cNvSpPr/>
          <p:nvPr/>
        </p:nvSpPr>
        <p:spPr>
          <a:xfrm>
            <a:off x="9076236" y="4793109"/>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5C8C410-EBB8-8A1A-4816-ADDAF52F7CE9}"/>
              </a:ext>
            </a:extLst>
          </p:cNvPr>
          <p:cNvSpPr/>
          <p:nvPr/>
        </p:nvSpPr>
        <p:spPr>
          <a:xfrm>
            <a:off x="9078444" y="4901339"/>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2E0E154-F604-4954-094C-720309455B2E}"/>
              </a:ext>
            </a:extLst>
          </p:cNvPr>
          <p:cNvSpPr/>
          <p:nvPr/>
        </p:nvSpPr>
        <p:spPr>
          <a:xfrm>
            <a:off x="9076236" y="5013992"/>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B06DDF9-F0CA-27EE-D86B-3C1DF8040B1D}"/>
              </a:ext>
            </a:extLst>
          </p:cNvPr>
          <p:cNvSpPr/>
          <p:nvPr/>
        </p:nvSpPr>
        <p:spPr>
          <a:xfrm>
            <a:off x="8077199" y="5234875"/>
            <a:ext cx="2010620" cy="1144105"/>
          </a:xfrm>
          <a:prstGeom prst="rect">
            <a:avLst/>
          </a:prstGeom>
          <a:ln>
            <a:solidFill>
              <a:schemeClr val="bg1">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chemeClr val="bg1">
                    <a:lumMod val="50000"/>
                  </a:schemeClr>
                </a:solidFill>
              </a:rPr>
              <a:t>Page #N</a:t>
            </a:r>
          </a:p>
        </p:txBody>
      </p:sp>
      <p:sp>
        <p:nvSpPr>
          <p:cNvPr id="3" name="TextBox 2">
            <a:extLst>
              <a:ext uri="{FF2B5EF4-FFF2-40B4-BE49-F238E27FC236}">
                <a16:creationId xmlns:a16="http://schemas.microsoft.com/office/drawing/2014/main" id="{30770FF7-5111-C351-81A2-54B06014FD32}"/>
              </a:ext>
            </a:extLst>
          </p:cNvPr>
          <p:cNvSpPr txBox="1"/>
          <p:nvPr/>
        </p:nvSpPr>
        <p:spPr>
          <a:xfrm>
            <a:off x="4347342" y="2413049"/>
            <a:ext cx="3040822" cy="954107"/>
          </a:xfrm>
          <a:prstGeom prst="rect">
            <a:avLst/>
          </a:prstGeom>
          <a:noFill/>
        </p:spPr>
        <p:txBody>
          <a:bodyPr wrap="square" rtlCol="0">
            <a:spAutoFit/>
          </a:bodyPr>
          <a:lstStyle/>
          <a:p>
            <a:r>
              <a:rPr lang="en-US" sz="2800" dirty="0"/>
              <a:t>State: Pages #1-#k are updated</a:t>
            </a:r>
          </a:p>
        </p:txBody>
      </p:sp>
      <p:sp>
        <p:nvSpPr>
          <p:cNvPr id="21" name="Rectangle 20">
            <a:extLst>
              <a:ext uri="{FF2B5EF4-FFF2-40B4-BE49-F238E27FC236}">
                <a16:creationId xmlns:a16="http://schemas.microsoft.com/office/drawing/2014/main" id="{58F7DD27-8A7E-AF5D-D17F-744C0C1372CE}"/>
              </a:ext>
            </a:extLst>
          </p:cNvPr>
          <p:cNvSpPr/>
          <p:nvPr/>
        </p:nvSpPr>
        <p:spPr>
          <a:xfrm>
            <a:off x="8068718" y="2223051"/>
            <a:ext cx="2010620"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 #1</a:t>
            </a:r>
          </a:p>
        </p:txBody>
      </p:sp>
    </p:spTree>
    <p:extLst>
      <p:ext uri="{BB962C8B-B14F-4D97-AF65-F5344CB8AC3E}">
        <p14:creationId xmlns:p14="http://schemas.microsoft.com/office/powerpoint/2010/main" val="1286754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523C9-6F92-0D8E-FBE8-E3CF1B059556}"/>
              </a:ext>
            </a:extLst>
          </p:cNvPr>
          <p:cNvSpPr>
            <a:spLocks noGrp="1"/>
          </p:cNvSpPr>
          <p:nvPr>
            <p:ph type="title"/>
          </p:nvPr>
        </p:nvSpPr>
        <p:spPr/>
        <p:txBody>
          <a:bodyPr/>
          <a:lstStyle/>
          <a:p>
            <a:r>
              <a:rPr lang="en-US" dirty="0"/>
              <a:t>PRE-COPY in high level</a:t>
            </a:r>
            <a:endParaRPr lang="en-IL" dirty="0"/>
          </a:p>
        </p:txBody>
      </p:sp>
      <p:sp>
        <p:nvSpPr>
          <p:cNvPr id="4" name="Footer Placeholder 3">
            <a:extLst>
              <a:ext uri="{FF2B5EF4-FFF2-40B4-BE49-F238E27FC236}">
                <a16:creationId xmlns:a16="http://schemas.microsoft.com/office/drawing/2014/main" id="{A3EC6EA0-3294-25C0-30E0-FFB666F40EBD}"/>
              </a:ext>
            </a:extLst>
          </p:cNvPr>
          <p:cNvSpPr>
            <a:spLocks noGrp="1"/>
          </p:cNvSpPr>
          <p:nvPr>
            <p:ph type="ftr" sz="quarter" idx="11"/>
          </p:nvPr>
        </p:nvSpPr>
        <p:spPr/>
        <p:txBody>
          <a:bodyPr/>
          <a:lstStyle/>
          <a:p>
            <a:r>
              <a:rPr lang="en-US"/>
              <a:t>Bandwidth optimization</a:t>
            </a:r>
            <a:endParaRPr lang="en-US" dirty="0"/>
          </a:p>
        </p:txBody>
      </p:sp>
      <p:sp>
        <p:nvSpPr>
          <p:cNvPr id="5" name="Slide Number Placeholder 4">
            <a:extLst>
              <a:ext uri="{FF2B5EF4-FFF2-40B4-BE49-F238E27FC236}">
                <a16:creationId xmlns:a16="http://schemas.microsoft.com/office/drawing/2014/main" id="{002E598A-B521-F855-6E88-73E91E0F3CF4}"/>
              </a:ext>
            </a:extLst>
          </p:cNvPr>
          <p:cNvSpPr>
            <a:spLocks noGrp="1"/>
          </p:cNvSpPr>
          <p:nvPr>
            <p:ph type="sldNum" sz="quarter" idx="12"/>
          </p:nvPr>
        </p:nvSpPr>
        <p:spPr/>
        <p:txBody>
          <a:bodyPr/>
          <a:lstStyle/>
          <a:p>
            <a:fld id="{4FAB73BC-B049-4115-A692-8D63A059BFB8}" type="slidenum">
              <a:rPr lang="en-US" smtClean="0"/>
              <a:t>16</a:t>
            </a:fld>
            <a:endParaRPr lang="en-US" dirty="0"/>
          </a:p>
        </p:txBody>
      </p:sp>
      <p:sp>
        <p:nvSpPr>
          <p:cNvPr id="6" name="TextBox 5">
            <a:extLst>
              <a:ext uri="{FF2B5EF4-FFF2-40B4-BE49-F238E27FC236}">
                <a16:creationId xmlns:a16="http://schemas.microsoft.com/office/drawing/2014/main" id="{DA3E6915-61CA-264E-2376-53C2C1B9D772}"/>
              </a:ext>
            </a:extLst>
          </p:cNvPr>
          <p:cNvSpPr txBox="1"/>
          <p:nvPr/>
        </p:nvSpPr>
        <p:spPr>
          <a:xfrm>
            <a:off x="1593973" y="1750392"/>
            <a:ext cx="2072462" cy="523220"/>
          </a:xfrm>
          <a:prstGeom prst="rect">
            <a:avLst/>
          </a:prstGeom>
          <a:noFill/>
        </p:spPr>
        <p:txBody>
          <a:bodyPr wrap="square" rtlCol="0">
            <a:spAutoFit/>
          </a:bodyPr>
          <a:lstStyle/>
          <a:p>
            <a:r>
              <a:rPr lang="en-US" sz="2800" dirty="0"/>
              <a:t>Source host</a:t>
            </a:r>
          </a:p>
        </p:txBody>
      </p:sp>
      <p:sp>
        <p:nvSpPr>
          <p:cNvPr id="7" name="TextBox 6">
            <a:extLst>
              <a:ext uri="{FF2B5EF4-FFF2-40B4-BE49-F238E27FC236}">
                <a16:creationId xmlns:a16="http://schemas.microsoft.com/office/drawing/2014/main" id="{8383F3B9-1225-D981-B0D4-C10396DB9F4F}"/>
              </a:ext>
            </a:extLst>
          </p:cNvPr>
          <p:cNvSpPr txBox="1"/>
          <p:nvPr/>
        </p:nvSpPr>
        <p:spPr>
          <a:xfrm>
            <a:off x="7913533" y="1750392"/>
            <a:ext cx="2391665" cy="523220"/>
          </a:xfrm>
          <a:prstGeom prst="rect">
            <a:avLst/>
          </a:prstGeom>
          <a:noFill/>
        </p:spPr>
        <p:txBody>
          <a:bodyPr wrap="square" rtlCol="0">
            <a:spAutoFit/>
          </a:bodyPr>
          <a:lstStyle/>
          <a:p>
            <a:r>
              <a:rPr lang="en-US" sz="2800" dirty="0"/>
              <a:t>Destination host</a:t>
            </a:r>
          </a:p>
        </p:txBody>
      </p:sp>
      <p:sp>
        <p:nvSpPr>
          <p:cNvPr id="8" name="Rectangle 7">
            <a:extLst>
              <a:ext uri="{FF2B5EF4-FFF2-40B4-BE49-F238E27FC236}">
                <a16:creationId xmlns:a16="http://schemas.microsoft.com/office/drawing/2014/main" id="{70BD7820-8D90-75BF-967F-6F7BA871CA35}"/>
              </a:ext>
            </a:extLst>
          </p:cNvPr>
          <p:cNvSpPr/>
          <p:nvPr/>
        </p:nvSpPr>
        <p:spPr>
          <a:xfrm>
            <a:off x="1593972" y="2223052"/>
            <a:ext cx="2010620"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 #1</a:t>
            </a:r>
          </a:p>
        </p:txBody>
      </p:sp>
      <p:sp>
        <p:nvSpPr>
          <p:cNvPr id="9" name="Rectangle 8">
            <a:extLst>
              <a:ext uri="{FF2B5EF4-FFF2-40B4-BE49-F238E27FC236}">
                <a16:creationId xmlns:a16="http://schemas.microsoft.com/office/drawing/2014/main" id="{44DB5760-D085-C078-23DD-23BFE757116C}"/>
              </a:ext>
            </a:extLst>
          </p:cNvPr>
          <p:cNvSpPr/>
          <p:nvPr/>
        </p:nvSpPr>
        <p:spPr>
          <a:xfrm>
            <a:off x="1593972" y="3470485"/>
            <a:ext cx="2010620" cy="1144105"/>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 #2 (dirty)</a:t>
            </a:r>
          </a:p>
        </p:txBody>
      </p:sp>
      <p:sp>
        <p:nvSpPr>
          <p:cNvPr id="10" name="Oval 9">
            <a:extLst>
              <a:ext uri="{FF2B5EF4-FFF2-40B4-BE49-F238E27FC236}">
                <a16:creationId xmlns:a16="http://schemas.microsoft.com/office/drawing/2014/main" id="{3452C6D6-B80A-BAFA-86F5-17EDD0BAFD64}"/>
              </a:ext>
            </a:extLst>
          </p:cNvPr>
          <p:cNvSpPr/>
          <p:nvPr/>
        </p:nvSpPr>
        <p:spPr>
          <a:xfrm>
            <a:off x="2593009" y="4793109"/>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30C36B4-CFAA-C84F-92BC-34498E7FE767}"/>
              </a:ext>
            </a:extLst>
          </p:cNvPr>
          <p:cNvSpPr/>
          <p:nvPr/>
        </p:nvSpPr>
        <p:spPr>
          <a:xfrm>
            <a:off x="2595217" y="4901339"/>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416B67C-ACF1-6640-8397-2367387D42CF}"/>
              </a:ext>
            </a:extLst>
          </p:cNvPr>
          <p:cNvSpPr/>
          <p:nvPr/>
        </p:nvSpPr>
        <p:spPr>
          <a:xfrm>
            <a:off x="2593009" y="5013992"/>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51C22AF-10D7-B459-BE30-63698B0196B4}"/>
              </a:ext>
            </a:extLst>
          </p:cNvPr>
          <p:cNvSpPr/>
          <p:nvPr/>
        </p:nvSpPr>
        <p:spPr>
          <a:xfrm>
            <a:off x="1593972" y="5234875"/>
            <a:ext cx="2010620"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 #N</a:t>
            </a:r>
          </a:p>
        </p:txBody>
      </p:sp>
      <p:sp>
        <p:nvSpPr>
          <p:cNvPr id="14" name="Arrow: Right 13">
            <a:extLst>
              <a:ext uri="{FF2B5EF4-FFF2-40B4-BE49-F238E27FC236}">
                <a16:creationId xmlns:a16="http://schemas.microsoft.com/office/drawing/2014/main" id="{3B2C85BC-E51F-AE13-6D21-A89C1D9F29D2}"/>
              </a:ext>
            </a:extLst>
          </p:cNvPr>
          <p:cNvSpPr/>
          <p:nvPr/>
        </p:nvSpPr>
        <p:spPr>
          <a:xfrm>
            <a:off x="4255405" y="3315495"/>
            <a:ext cx="3224696" cy="158584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0F8D87F7-91A9-DBD8-8315-1A82758723F1}"/>
              </a:ext>
            </a:extLst>
          </p:cNvPr>
          <p:cNvSpPr/>
          <p:nvPr/>
        </p:nvSpPr>
        <p:spPr>
          <a:xfrm>
            <a:off x="8077199" y="3470485"/>
            <a:ext cx="2010620" cy="1144105"/>
          </a:xfrm>
          <a:prstGeom prst="rect">
            <a:avLst/>
          </a:prstGeom>
          <a:solidFill>
            <a:schemeClr val="accent1"/>
          </a:solidFill>
          <a:ln>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chemeClr val="bg1"/>
                </a:solidFill>
              </a:rPr>
              <a:t>Page #2</a:t>
            </a:r>
          </a:p>
        </p:txBody>
      </p:sp>
      <p:sp>
        <p:nvSpPr>
          <p:cNvPr id="17" name="Oval 16">
            <a:extLst>
              <a:ext uri="{FF2B5EF4-FFF2-40B4-BE49-F238E27FC236}">
                <a16:creationId xmlns:a16="http://schemas.microsoft.com/office/drawing/2014/main" id="{BB719EB2-D376-7319-BA33-D82FE04EC85D}"/>
              </a:ext>
            </a:extLst>
          </p:cNvPr>
          <p:cNvSpPr/>
          <p:nvPr/>
        </p:nvSpPr>
        <p:spPr>
          <a:xfrm>
            <a:off x="9076236" y="4793109"/>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5C8C410-EBB8-8A1A-4816-ADDAF52F7CE9}"/>
              </a:ext>
            </a:extLst>
          </p:cNvPr>
          <p:cNvSpPr/>
          <p:nvPr/>
        </p:nvSpPr>
        <p:spPr>
          <a:xfrm>
            <a:off x="9078444" y="4901339"/>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2E0E154-F604-4954-094C-720309455B2E}"/>
              </a:ext>
            </a:extLst>
          </p:cNvPr>
          <p:cNvSpPr/>
          <p:nvPr/>
        </p:nvSpPr>
        <p:spPr>
          <a:xfrm>
            <a:off x="9076236" y="5013992"/>
            <a:ext cx="66261" cy="618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B06DDF9-F0CA-27EE-D86B-3C1DF8040B1D}"/>
              </a:ext>
            </a:extLst>
          </p:cNvPr>
          <p:cNvSpPr/>
          <p:nvPr/>
        </p:nvSpPr>
        <p:spPr>
          <a:xfrm>
            <a:off x="8077199" y="5234875"/>
            <a:ext cx="2010620" cy="1144105"/>
          </a:xfrm>
          <a:prstGeom prst="rect">
            <a:avLst/>
          </a:prstGeom>
          <a:ln>
            <a:solidFill>
              <a:schemeClr val="bg1">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chemeClr val="bg1">
                    <a:lumMod val="50000"/>
                  </a:schemeClr>
                </a:solidFill>
              </a:rPr>
              <a:t>Page #N</a:t>
            </a:r>
          </a:p>
        </p:txBody>
      </p:sp>
      <p:sp>
        <p:nvSpPr>
          <p:cNvPr id="3" name="TextBox 2">
            <a:extLst>
              <a:ext uri="{FF2B5EF4-FFF2-40B4-BE49-F238E27FC236}">
                <a16:creationId xmlns:a16="http://schemas.microsoft.com/office/drawing/2014/main" id="{30770FF7-5111-C351-81A2-54B06014FD32}"/>
              </a:ext>
            </a:extLst>
          </p:cNvPr>
          <p:cNvSpPr txBox="1"/>
          <p:nvPr/>
        </p:nvSpPr>
        <p:spPr>
          <a:xfrm>
            <a:off x="4345410" y="2413049"/>
            <a:ext cx="3125124" cy="954107"/>
          </a:xfrm>
          <a:prstGeom prst="rect">
            <a:avLst/>
          </a:prstGeom>
          <a:noFill/>
        </p:spPr>
        <p:txBody>
          <a:bodyPr wrap="square" rtlCol="0">
            <a:spAutoFit/>
          </a:bodyPr>
          <a:lstStyle/>
          <a:p>
            <a:r>
              <a:rPr lang="en-US" sz="2800" dirty="0"/>
              <a:t>State: Pages #1,</a:t>
            </a:r>
            <a:br>
              <a:rPr lang="en-US" sz="2800" dirty="0"/>
            </a:br>
            <a:r>
              <a:rPr lang="en-US" sz="2800" dirty="0"/>
              <a:t>#3-#k are updated</a:t>
            </a:r>
          </a:p>
        </p:txBody>
      </p:sp>
      <p:sp>
        <p:nvSpPr>
          <p:cNvPr id="21" name="Rectangle 20">
            <a:extLst>
              <a:ext uri="{FF2B5EF4-FFF2-40B4-BE49-F238E27FC236}">
                <a16:creationId xmlns:a16="http://schemas.microsoft.com/office/drawing/2014/main" id="{58F7DD27-8A7E-AF5D-D17F-744C0C1372CE}"/>
              </a:ext>
            </a:extLst>
          </p:cNvPr>
          <p:cNvSpPr/>
          <p:nvPr/>
        </p:nvSpPr>
        <p:spPr>
          <a:xfrm>
            <a:off x="8068718" y="2223051"/>
            <a:ext cx="2010620"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 #1</a:t>
            </a:r>
          </a:p>
        </p:txBody>
      </p:sp>
      <p:sp>
        <p:nvSpPr>
          <p:cNvPr id="15" name="Multiplication Sign 14">
            <a:extLst>
              <a:ext uri="{FF2B5EF4-FFF2-40B4-BE49-F238E27FC236}">
                <a16:creationId xmlns:a16="http://schemas.microsoft.com/office/drawing/2014/main" id="{69E03CF4-4DFF-9D0A-F7B6-BD369B32D4BF}"/>
              </a:ext>
            </a:extLst>
          </p:cNvPr>
          <p:cNvSpPr/>
          <p:nvPr/>
        </p:nvSpPr>
        <p:spPr>
          <a:xfrm>
            <a:off x="7739269" y="2755900"/>
            <a:ext cx="2608804" cy="2599065"/>
          </a:xfrm>
          <a:prstGeom prst="mathMultiply">
            <a:avLst/>
          </a:prstGeom>
          <a:solidFill>
            <a:srgbClr val="C0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716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64EBF-291B-4ADE-DF6D-4A9CAF4B7B8D}"/>
              </a:ext>
            </a:extLst>
          </p:cNvPr>
          <p:cNvSpPr>
            <a:spLocks noGrp="1"/>
          </p:cNvSpPr>
          <p:nvPr>
            <p:ph type="title"/>
          </p:nvPr>
        </p:nvSpPr>
        <p:spPr/>
        <p:txBody>
          <a:bodyPr/>
          <a:lstStyle/>
          <a:p>
            <a:r>
              <a:rPr lang="en-US" dirty="0"/>
              <a:t>PRE-COPY keynotes</a:t>
            </a:r>
          </a:p>
        </p:txBody>
      </p:sp>
      <p:sp>
        <p:nvSpPr>
          <p:cNvPr id="3" name="Content Placeholder 2">
            <a:extLst>
              <a:ext uri="{FF2B5EF4-FFF2-40B4-BE49-F238E27FC236}">
                <a16:creationId xmlns:a16="http://schemas.microsoft.com/office/drawing/2014/main" id="{556C7E37-4F07-AD95-315F-825BA1DC555A}"/>
              </a:ext>
            </a:extLst>
          </p:cNvPr>
          <p:cNvSpPr>
            <a:spLocks noGrp="1"/>
          </p:cNvSpPr>
          <p:nvPr>
            <p:ph idx="1"/>
          </p:nvPr>
        </p:nvSpPr>
        <p:spPr>
          <a:xfrm>
            <a:off x="1024128" y="2266088"/>
            <a:ext cx="10487594" cy="4023360"/>
          </a:xfrm>
        </p:spPr>
        <p:txBody>
          <a:bodyPr>
            <a:normAutofit/>
          </a:bodyPr>
          <a:lstStyle/>
          <a:p>
            <a:pPr>
              <a:buFont typeface="Wingdings" panose="05000000000000000000" pitchFamily="2" charset="2"/>
              <a:buChar char="q"/>
            </a:pPr>
            <a:r>
              <a:rPr lang="en-US" sz="3200" dirty="0"/>
              <a:t>Pre-copy is iterative.</a:t>
            </a:r>
          </a:p>
          <a:p>
            <a:pPr>
              <a:buFont typeface="Wingdings" panose="05000000000000000000" pitchFamily="2" charset="2"/>
              <a:buChar char="q"/>
            </a:pPr>
            <a:r>
              <a:rPr lang="en-US" sz="3200" b="1" dirty="0"/>
              <a:t>Hot pages</a:t>
            </a:r>
            <a:r>
              <a:rPr lang="en-US" sz="3200" dirty="0"/>
              <a:t> should be re-sent more often.</a:t>
            </a:r>
          </a:p>
          <a:p>
            <a:pPr>
              <a:buFont typeface="Wingdings" panose="05000000000000000000" pitchFamily="2" charset="2"/>
              <a:buChar char="q"/>
            </a:pPr>
            <a:r>
              <a:rPr lang="en-US" sz="3200" dirty="0"/>
              <a:t>Handover is done when the dirty subset is small enough.</a:t>
            </a:r>
          </a:p>
          <a:p>
            <a:pPr>
              <a:buFont typeface="Wingdings" panose="05000000000000000000" pitchFamily="2" charset="2"/>
              <a:buChar char="q"/>
            </a:pPr>
            <a:r>
              <a:rPr lang="en-US" sz="3200" dirty="0"/>
              <a:t>Handover process:</a:t>
            </a:r>
          </a:p>
          <a:p>
            <a:pPr lvl="1">
              <a:buFont typeface="Wingdings" panose="05000000000000000000" pitchFamily="2" charset="2"/>
              <a:buChar char="q"/>
            </a:pPr>
            <a:r>
              <a:rPr lang="en-US" sz="2800" dirty="0"/>
              <a:t>Stop the VM at the source host.</a:t>
            </a:r>
          </a:p>
          <a:p>
            <a:pPr lvl="1">
              <a:buFont typeface="Wingdings" panose="05000000000000000000" pitchFamily="2" charset="2"/>
              <a:buChar char="q"/>
            </a:pPr>
            <a:r>
              <a:rPr lang="en-US" sz="2800" dirty="0"/>
              <a:t>Final copy of remaining data and state.</a:t>
            </a:r>
          </a:p>
          <a:p>
            <a:pPr lvl="1">
              <a:buFont typeface="Wingdings" panose="05000000000000000000" pitchFamily="2" charset="2"/>
              <a:buChar char="q"/>
            </a:pPr>
            <a:r>
              <a:rPr lang="en-US" sz="2800" dirty="0"/>
              <a:t>Start the VM at the destination host.</a:t>
            </a:r>
          </a:p>
          <a:p>
            <a:pPr marL="128016" lvl="1" indent="0">
              <a:buNone/>
            </a:pPr>
            <a:endParaRPr lang="en-US" sz="2000" b="1" dirty="0"/>
          </a:p>
          <a:p>
            <a:endParaRPr lang="en-US" dirty="0"/>
          </a:p>
        </p:txBody>
      </p:sp>
      <p:sp>
        <p:nvSpPr>
          <p:cNvPr id="4" name="Footer Placeholder 3">
            <a:extLst>
              <a:ext uri="{FF2B5EF4-FFF2-40B4-BE49-F238E27FC236}">
                <a16:creationId xmlns:a16="http://schemas.microsoft.com/office/drawing/2014/main" id="{236E24E9-8BE2-A0E3-B098-BA2EBE2536FA}"/>
              </a:ext>
            </a:extLst>
          </p:cNvPr>
          <p:cNvSpPr>
            <a:spLocks noGrp="1"/>
          </p:cNvSpPr>
          <p:nvPr>
            <p:ph type="ftr" sz="quarter" idx="11"/>
          </p:nvPr>
        </p:nvSpPr>
        <p:spPr/>
        <p:txBody>
          <a:bodyPr/>
          <a:lstStyle/>
          <a:p>
            <a:r>
              <a:rPr lang="en-US" dirty="0"/>
              <a:t>Bandwidth optimization</a:t>
            </a:r>
          </a:p>
        </p:txBody>
      </p:sp>
      <p:sp>
        <p:nvSpPr>
          <p:cNvPr id="5" name="Slide Number Placeholder 4">
            <a:extLst>
              <a:ext uri="{FF2B5EF4-FFF2-40B4-BE49-F238E27FC236}">
                <a16:creationId xmlns:a16="http://schemas.microsoft.com/office/drawing/2014/main" id="{2524E774-6E46-151C-5C2E-1FE4C8C2E603}"/>
              </a:ext>
            </a:extLst>
          </p:cNvPr>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41404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FEDB6-F486-8591-DB14-CCEDE0F5A195}"/>
              </a:ext>
            </a:extLst>
          </p:cNvPr>
          <p:cNvSpPr>
            <a:spLocks noGrp="1"/>
          </p:cNvSpPr>
          <p:nvPr>
            <p:ph type="title"/>
          </p:nvPr>
        </p:nvSpPr>
        <p:spPr/>
        <p:txBody>
          <a:bodyPr/>
          <a:lstStyle/>
          <a:p>
            <a:r>
              <a:rPr lang="en-US" dirty="0"/>
              <a:t>PRE-COPY Conclusion</a:t>
            </a:r>
          </a:p>
        </p:txBody>
      </p:sp>
      <p:sp>
        <p:nvSpPr>
          <p:cNvPr id="3" name="Content Placeholder 2">
            <a:extLst>
              <a:ext uri="{FF2B5EF4-FFF2-40B4-BE49-F238E27FC236}">
                <a16:creationId xmlns:a16="http://schemas.microsoft.com/office/drawing/2014/main" id="{E208A51E-FB57-CE43-1BF6-F901ECF33BA1}"/>
              </a:ext>
            </a:extLst>
          </p:cNvPr>
          <p:cNvSpPr>
            <a:spLocks noGrp="1"/>
          </p:cNvSpPr>
          <p:nvPr>
            <p:ph idx="1"/>
          </p:nvPr>
        </p:nvSpPr>
        <p:spPr/>
        <p:txBody>
          <a:bodyPr/>
          <a:lstStyle/>
          <a:p>
            <a:pPr>
              <a:buFont typeface="Wingdings" panose="05000000000000000000" pitchFamily="2" charset="2"/>
              <a:buChar char="q"/>
            </a:pPr>
            <a:r>
              <a:rPr lang="en-US" sz="3200" dirty="0"/>
              <a:t>We want to reduce migration related network use. </a:t>
            </a:r>
            <a:r>
              <a:rPr lang="en-US" sz="3200" b="1" dirty="0"/>
              <a:t>Why?</a:t>
            </a:r>
          </a:p>
          <a:p>
            <a:pPr>
              <a:buFont typeface="Wingdings" panose="05000000000000000000" pitchFamily="2" charset="2"/>
              <a:buChar char="q"/>
            </a:pPr>
            <a:r>
              <a:rPr lang="en-US" sz="3200" b="1" dirty="0"/>
              <a:t>Success depends on both </a:t>
            </a:r>
            <a:r>
              <a:rPr lang="en-US" sz="3200" b="1" u="sng" dirty="0"/>
              <a:t>receiving</a:t>
            </a:r>
            <a:r>
              <a:rPr lang="en-US" sz="3200" b="1" dirty="0"/>
              <a:t> rate and </a:t>
            </a:r>
            <a:r>
              <a:rPr lang="en-US" sz="3200" b="1" u="sng" dirty="0"/>
              <a:t>dirtying</a:t>
            </a:r>
            <a:r>
              <a:rPr lang="en-US" sz="3200" b="1" dirty="0"/>
              <a:t> rate.</a:t>
            </a:r>
          </a:p>
          <a:p>
            <a:pPr>
              <a:buFont typeface="Wingdings" panose="05000000000000000000" pitchFamily="2" charset="2"/>
              <a:buChar char="q"/>
            </a:pPr>
            <a:r>
              <a:rPr lang="en-US" sz="3200" b="1" dirty="0"/>
              <a:t>Less data re-sent – better success rates.</a:t>
            </a:r>
          </a:p>
          <a:p>
            <a:endParaRPr lang="en-US" dirty="0"/>
          </a:p>
        </p:txBody>
      </p:sp>
      <p:sp>
        <p:nvSpPr>
          <p:cNvPr id="4" name="Footer Placeholder 3">
            <a:extLst>
              <a:ext uri="{FF2B5EF4-FFF2-40B4-BE49-F238E27FC236}">
                <a16:creationId xmlns:a16="http://schemas.microsoft.com/office/drawing/2014/main" id="{0F9F46F4-5A37-7E1B-B0AA-161684584675}"/>
              </a:ext>
            </a:extLst>
          </p:cNvPr>
          <p:cNvSpPr>
            <a:spLocks noGrp="1"/>
          </p:cNvSpPr>
          <p:nvPr>
            <p:ph type="ftr" sz="quarter" idx="11"/>
          </p:nvPr>
        </p:nvSpPr>
        <p:spPr/>
        <p:txBody>
          <a:bodyPr/>
          <a:lstStyle/>
          <a:p>
            <a:r>
              <a:rPr lang="en-US" dirty="0"/>
              <a:t>Bandwidth optimization</a:t>
            </a:r>
          </a:p>
        </p:txBody>
      </p:sp>
      <p:sp>
        <p:nvSpPr>
          <p:cNvPr id="5" name="Slide Number Placeholder 4">
            <a:extLst>
              <a:ext uri="{FF2B5EF4-FFF2-40B4-BE49-F238E27FC236}">
                <a16:creationId xmlns:a16="http://schemas.microsoft.com/office/drawing/2014/main" id="{9CBE2532-8C83-E202-B0BD-0A11072DBFE0}"/>
              </a:ext>
            </a:extLst>
          </p:cNvPr>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9229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B35CE-7117-1DAE-50A3-0045D3C3FF98}"/>
              </a:ext>
            </a:extLst>
          </p:cNvPr>
          <p:cNvSpPr>
            <a:spLocks noGrp="1"/>
          </p:cNvSpPr>
          <p:nvPr>
            <p:ph type="title"/>
          </p:nvPr>
        </p:nvSpPr>
        <p:spPr/>
        <p:txBody>
          <a:bodyPr/>
          <a:lstStyle/>
          <a:p>
            <a:r>
              <a:rPr lang="en-US" sz="5400" dirty="0"/>
              <a:t>XBRLE - </a:t>
            </a:r>
            <a:r>
              <a:rPr lang="en-US" dirty="0"/>
              <a:t>Overview</a:t>
            </a:r>
          </a:p>
        </p:txBody>
      </p:sp>
      <p:sp>
        <p:nvSpPr>
          <p:cNvPr id="3" name="Content Placeholder 2">
            <a:extLst>
              <a:ext uri="{FF2B5EF4-FFF2-40B4-BE49-F238E27FC236}">
                <a16:creationId xmlns:a16="http://schemas.microsoft.com/office/drawing/2014/main" id="{335368FD-244B-69A8-0481-D1CD02544750}"/>
              </a:ext>
            </a:extLst>
          </p:cNvPr>
          <p:cNvSpPr>
            <a:spLocks noGrp="1"/>
          </p:cNvSpPr>
          <p:nvPr>
            <p:ph idx="1"/>
          </p:nvPr>
        </p:nvSpPr>
        <p:spPr>
          <a:xfrm>
            <a:off x="1024128" y="2285999"/>
            <a:ext cx="9720073" cy="4220817"/>
          </a:xfrm>
        </p:spPr>
        <p:txBody>
          <a:bodyPr>
            <a:normAutofit fontScale="92500" lnSpcReduction="10000"/>
          </a:bodyPr>
          <a:lstStyle/>
          <a:p>
            <a:pPr>
              <a:buFont typeface="Wingdings" panose="05000000000000000000" pitchFamily="2" charset="2"/>
              <a:buChar char="q"/>
            </a:pPr>
            <a:r>
              <a:rPr lang="en-US" sz="3600" dirty="0"/>
              <a:t>Presented in </a:t>
            </a:r>
            <a:r>
              <a:rPr lang="en-US" sz="2800" b="0" i="0" u="sng" strike="noStrike" dirty="0">
                <a:solidFill>
                  <a:srgbClr val="1155CC"/>
                </a:solidFill>
                <a:effectLst/>
                <a:latin typeface="Times New Roman" panose="02020603050405020304" pitchFamily="18" charset="0"/>
                <a:hlinkClick r:id="rId2"/>
              </a:rPr>
              <a:t>Evaluation of Delta Compression Techniques for Efficient Live Migration of Large Virtual Machines (</a:t>
            </a:r>
            <a:r>
              <a:rPr lang="en-US" sz="2800" b="0" i="0" u="sng" strike="noStrike" dirty="0" err="1">
                <a:solidFill>
                  <a:srgbClr val="1155CC"/>
                </a:solidFill>
                <a:effectLst/>
                <a:latin typeface="Times New Roman" panose="02020603050405020304" pitchFamily="18" charset="0"/>
                <a:hlinkClick r:id="rId2"/>
              </a:rPr>
              <a:t>Svärd</a:t>
            </a:r>
            <a:r>
              <a:rPr lang="en-US" sz="2800" b="0" i="0" u="sng" strike="noStrike" dirty="0">
                <a:solidFill>
                  <a:srgbClr val="1155CC"/>
                </a:solidFill>
                <a:effectLst/>
                <a:latin typeface="Times New Roman" panose="02020603050405020304" pitchFamily="18" charset="0"/>
                <a:hlinkClick r:id="rId2"/>
              </a:rPr>
              <a:t> et al.)</a:t>
            </a:r>
            <a:endParaRPr lang="en-US" sz="3600" dirty="0"/>
          </a:p>
          <a:p>
            <a:pPr>
              <a:buFont typeface="Wingdings" panose="05000000000000000000" pitchFamily="2" charset="2"/>
              <a:buChar char="q"/>
            </a:pPr>
            <a:r>
              <a:rPr lang="en-US" sz="3600" dirty="0"/>
              <a:t>Optimization for pre-copy live migrations</a:t>
            </a:r>
          </a:p>
          <a:p>
            <a:pPr>
              <a:buFont typeface="Wingdings" panose="05000000000000000000" pitchFamily="2" charset="2"/>
              <a:buChar char="q"/>
            </a:pPr>
            <a:r>
              <a:rPr lang="en-US" sz="3600" b="1" dirty="0"/>
              <a:t>PROs</a:t>
            </a:r>
            <a:r>
              <a:rPr lang="en-US" sz="3600" dirty="0"/>
              <a:t>:</a:t>
            </a:r>
          </a:p>
          <a:p>
            <a:pPr lvl="1">
              <a:buFont typeface="Wingdings" panose="05000000000000000000" pitchFamily="2" charset="2"/>
              <a:buChar char="q"/>
            </a:pPr>
            <a:r>
              <a:rPr lang="en-US" sz="3200" dirty="0"/>
              <a:t>Reduces bandwidth requirements.</a:t>
            </a:r>
          </a:p>
          <a:p>
            <a:pPr lvl="1">
              <a:buFont typeface="Wingdings" panose="05000000000000000000" pitchFamily="2" charset="2"/>
              <a:buChar char="q"/>
            </a:pPr>
            <a:r>
              <a:rPr lang="en-US" sz="3200" dirty="0"/>
              <a:t>Makes the live migration process shorter.</a:t>
            </a:r>
          </a:p>
          <a:p>
            <a:pPr>
              <a:buFont typeface="Wingdings" panose="05000000000000000000" pitchFamily="2" charset="2"/>
              <a:buChar char="q"/>
            </a:pPr>
            <a:r>
              <a:rPr lang="en-US" sz="3600" b="1" dirty="0"/>
              <a:t>CON</a:t>
            </a:r>
            <a:r>
              <a:rPr lang="en-US" sz="3600" dirty="0"/>
              <a:t>:</a:t>
            </a:r>
          </a:p>
          <a:p>
            <a:pPr lvl="1">
              <a:buFont typeface="Wingdings" panose="05000000000000000000" pitchFamily="2" charset="2"/>
              <a:buChar char="q"/>
            </a:pPr>
            <a:r>
              <a:rPr lang="en-US" sz="3200" dirty="0"/>
              <a:t>Requires additional memory.</a:t>
            </a:r>
          </a:p>
        </p:txBody>
      </p:sp>
      <p:sp>
        <p:nvSpPr>
          <p:cNvPr id="4" name="Footer Placeholder 3">
            <a:extLst>
              <a:ext uri="{FF2B5EF4-FFF2-40B4-BE49-F238E27FC236}">
                <a16:creationId xmlns:a16="http://schemas.microsoft.com/office/drawing/2014/main" id="{595D317E-8C99-8C84-D24D-F3458862D03A}"/>
              </a:ext>
            </a:extLst>
          </p:cNvPr>
          <p:cNvSpPr>
            <a:spLocks noGrp="1"/>
          </p:cNvSpPr>
          <p:nvPr>
            <p:ph type="ftr" sz="quarter" idx="11"/>
          </p:nvPr>
        </p:nvSpPr>
        <p:spPr/>
        <p:txBody>
          <a:bodyPr/>
          <a:lstStyle/>
          <a:p>
            <a:r>
              <a:rPr lang="en-US" dirty="0"/>
              <a:t>Bandwidth optimization</a:t>
            </a:r>
          </a:p>
        </p:txBody>
      </p:sp>
      <p:sp>
        <p:nvSpPr>
          <p:cNvPr id="5" name="Slide Number Placeholder 4">
            <a:extLst>
              <a:ext uri="{FF2B5EF4-FFF2-40B4-BE49-F238E27FC236}">
                <a16:creationId xmlns:a16="http://schemas.microsoft.com/office/drawing/2014/main" id="{CBF1B0E6-D518-1A79-4111-DD4D247E4C26}"/>
              </a:ext>
            </a:extLst>
          </p:cNvPr>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406937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A3A89-421B-5E26-5408-C593CEB1CAFA}"/>
              </a:ext>
            </a:extLst>
          </p:cNvPr>
          <p:cNvSpPr>
            <a:spLocks noGrp="1"/>
          </p:cNvSpPr>
          <p:nvPr>
            <p:ph type="title"/>
          </p:nvPr>
        </p:nvSpPr>
        <p:spPr/>
        <p:txBody>
          <a:bodyPr/>
          <a:lstStyle/>
          <a:p>
            <a:r>
              <a:rPr lang="en-US" dirty="0"/>
              <a:t>outline</a:t>
            </a:r>
            <a:endParaRPr lang="en-IL" dirty="0"/>
          </a:p>
        </p:txBody>
      </p:sp>
      <p:sp>
        <p:nvSpPr>
          <p:cNvPr id="3" name="Content Placeholder 2">
            <a:extLst>
              <a:ext uri="{FF2B5EF4-FFF2-40B4-BE49-F238E27FC236}">
                <a16:creationId xmlns:a16="http://schemas.microsoft.com/office/drawing/2014/main" id="{34F8CFC7-0460-0458-FC9A-CA11AE6E4CF8}"/>
              </a:ext>
            </a:extLst>
          </p:cNvPr>
          <p:cNvSpPr>
            <a:spLocks noGrp="1"/>
          </p:cNvSpPr>
          <p:nvPr>
            <p:ph idx="1"/>
          </p:nvPr>
        </p:nvSpPr>
        <p:spPr/>
        <p:txBody>
          <a:bodyPr>
            <a:normAutofit lnSpcReduction="10000"/>
          </a:bodyPr>
          <a:lstStyle/>
          <a:p>
            <a:pPr>
              <a:buFont typeface="Wingdings" panose="05000000000000000000" pitchFamily="2" charset="2"/>
              <a:buChar char="q"/>
            </a:pPr>
            <a:r>
              <a:rPr lang="en-US" sz="2800" b="1" dirty="0"/>
              <a:t>background:</a:t>
            </a:r>
          </a:p>
          <a:p>
            <a:pPr lvl="1">
              <a:buFont typeface="Wingdings" panose="05000000000000000000" pitchFamily="2" charset="2"/>
              <a:buChar char="§"/>
            </a:pPr>
            <a:r>
              <a:rPr lang="en-US" sz="2400" dirty="0"/>
              <a:t>Our World</a:t>
            </a:r>
          </a:p>
          <a:p>
            <a:pPr lvl="1">
              <a:buFont typeface="Wingdings" panose="05000000000000000000" pitchFamily="2" charset="2"/>
              <a:buChar char="§"/>
            </a:pPr>
            <a:r>
              <a:rPr lang="en-US" sz="2400" dirty="0"/>
              <a:t>Challenges using DC</a:t>
            </a:r>
            <a:r>
              <a:rPr lang="he-IL" sz="2400" dirty="0"/>
              <a:t>.</a:t>
            </a:r>
            <a:endParaRPr lang="en-US" sz="2400" dirty="0"/>
          </a:p>
          <a:p>
            <a:pPr lvl="1">
              <a:buFont typeface="Wingdings" panose="05000000000000000000" pitchFamily="2" charset="2"/>
              <a:buChar char="§"/>
            </a:pPr>
            <a:r>
              <a:rPr lang="en-US" sz="2400" dirty="0"/>
              <a:t>Overcome challenges.</a:t>
            </a:r>
          </a:p>
          <a:p>
            <a:pPr lvl="1">
              <a:buFont typeface="Wingdings" panose="05000000000000000000" pitchFamily="2" charset="2"/>
              <a:buChar char="§"/>
            </a:pPr>
            <a:r>
              <a:rPr lang="en-US" sz="2400" dirty="0"/>
              <a:t>VM live migration.</a:t>
            </a:r>
          </a:p>
          <a:p>
            <a:pPr>
              <a:buFont typeface="Wingdings" panose="05000000000000000000" pitchFamily="2" charset="2"/>
              <a:buChar char="q"/>
            </a:pPr>
            <a:r>
              <a:rPr lang="en-US" sz="2800" b="1" dirty="0"/>
              <a:t>Ways to optimize Virtual Machines live migration</a:t>
            </a:r>
            <a:r>
              <a:rPr lang="en-US" sz="2800" dirty="0"/>
              <a:t>:</a:t>
            </a:r>
          </a:p>
          <a:p>
            <a:pPr lvl="1">
              <a:buFont typeface="Wingdings" panose="05000000000000000000" pitchFamily="2" charset="2"/>
              <a:buChar char="§"/>
            </a:pPr>
            <a:r>
              <a:rPr lang="en-US" sz="2400" dirty="0"/>
              <a:t>Bandwidth Optimization.</a:t>
            </a:r>
          </a:p>
          <a:p>
            <a:pPr lvl="1">
              <a:buFont typeface="Wingdings" panose="05000000000000000000" pitchFamily="2" charset="2"/>
              <a:buChar char="§"/>
            </a:pPr>
            <a:r>
              <a:rPr lang="en-US" sz="2400" dirty="0"/>
              <a:t>Power Consumption Optimization.</a:t>
            </a:r>
          </a:p>
          <a:p>
            <a:pPr>
              <a:buFont typeface="Wingdings" panose="05000000000000000000" pitchFamily="2" charset="2"/>
              <a:buChar char="q"/>
            </a:pPr>
            <a:r>
              <a:rPr lang="en-US" sz="3200" b="1" dirty="0"/>
              <a:t>Conclusion</a:t>
            </a:r>
          </a:p>
        </p:txBody>
      </p:sp>
      <p:sp>
        <p:nvSpPr>
          <p:cNvPr id="5" name="Footer Placeholder 4">
            <a:extLst>
              <a:ext uri="{FF2B5EF4-FFF2-40B4-BE49-F238E27FC236}">
                <a16:creationId xmlns:a16="http://schemas.microsoft.com/office/drawing/2014/main" id="{4424323D-B76A-DDBD-B831-B73DF6E5B6D6}"/>
              </a:ext>
            </a:extLst>
          </p:cNvPr>
          <p:cNvSpPr>
            <a:spLocks noGrp="1"/>
          </p:cNvSpPr>
          <p:nvPr>
            <p:ph type="ftr" sz="quarter" idx="11"/>
          </p:nvPr>
        </p:nvSpPr>
        <p:spPr/>
        <p:txBody>
          <a:bodyPr/>
          <a:lstStyle/>
          <a:p>
            <a:r>
              <a:rPr lang="en-US"/>
              <a:t>outline</a:t>
            </a:r>
            <a:endParaRPr lang="en-US" dirty="0"/>
          </a:p>
        </p:txBody>
      </p:sp>
      <p:sp>
        <p:nvSpPr>
          <p:cNvPr id="6" name="Slide Number Placeholder 5">
            <a:extLst>
              <a:ext uri="{FF2B5EF4-FFF2-40B4-BE49-F238E27FC236}">
                <a16:creationId xmlns:a16="http://schemas.microsoft.com/office/drawing/2014/main" id="{2088F8B9-0344-773C-1115-6903890CAA1D}"/>
              </a:ext>
            </a:extLst>
          </p:cNvPr>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236667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60E79-C68C-A6E7-2343-29773C80EE3E}"/>
              </a:ext>
            </a:extLst>
          </p:cNvPr>
          <p:cNvSpPr>
            <a:spLocks noGrp="1"/>
          </p:cNvSpPr>
          <p:nvPr>
            <p:ph type="title"/>
          </p:nvPr>
        </p:nvSpPr>
        <p:spPr/>
        <p:txBody>
          <a:bodyPr/>
          <a:lstStyle/>
          <a:p>
            <a:r>
              <a:rPr lang="en-US" dirty="0" err="1"/>
              <a:t>xb</a:t>
            </a:r>
            <a:r>
              <a:rPr lang="en-US" u="sng" dirty="0" err="1"/>
              <a:t>RLE</a:t>
            </a:r>
            <a:r>
              <a:rPr lang="en-US" dirty="0"/>
              <a:t> – compression</a:t>
            </a:r>
            <a:endParaRPr lang="en-US" u="sng" dirty="0"/>
          </a:p>
        </p:txBody>
      </p:sp>
      <p:sp>
        <p:nvSpPr>
          <p:cNvPr id="3" name="Content Placeholder 2">
            <a:extLst>
              <a:ext uri="{FF2B5EF4-FFF2-40B4-BE49-F238E27FC236}">
                <a16:creationId xmlns:a16="http://schemas.microsoft.com/office/drawing/2014/main" id="{2DAD0D78-E162-EFC1-5160-0A8A63AF73A5}"/>
              </a:ext>
            </a:extLst>
          </p:cNvPr>
          <p:cNvSpPr>
            <a:spLocks noGrp="1"/>
          </p:cNvSpPr>
          <p:nvPr>
            <p:ph idx="1"/>
          </p:nvPr>
        </p:nvSpPr>
        <p:spPr/>
        <p:txBody>
          <a:bodyPr>
            <a:normAutofit/>
          </a:bodyPr>
          <a:lstStyle/>
          <a:p>
            <a:pPr>
              <a:buFont typeface="Wingdings" panose="05000000000000000000" pitchFamily="2" charset="2"/>
              <a:buChar char="q"/>
            </a:pPr>
            <a:r>
              <a:rPr lang="en-US" sz="3200" dirty="0"/>
              <a:t>Data compression minimizes data size.</a:t>
            </a:r>
          </a:p>
          <a:p>
            <a:pPr>
              <a:buFont typeface="Wingdings" panose="05000000000000000000" pitchFamily="2" charset="2"/>
              <a:buChar char="q"/>
            </a:pPr>
            <a:r>
              <a:rPr lang="en-US" sz="3200" dirty="0"/>
              <a:t>Compression must work for general purpose data.</a:t>
            </a:r>
            <a:endParaRPr lang="en-US" sz="3200" b="1" dirty="0"/>
          </a:p>
          <a:p>
            <a:pPr>
              <a:buFont typeface="Wingdings" panose="05000000000000000000" pitchFamily="2" charset="2"/>
              <a:buChar char="q"/>
            </a:pPr>
            <a:r>
              <a:rPr lang="en-US" sz="3200" dirty="0"/>
              <a:t>Compression must be quick.</a:t>
            </a:r>
          </a:p>
        </p:txBody>
      </p:sp>
      <p:sp>
        <p:nvSpPr>
          <p:cNvPr id="4" name="Footer Placeholder 3">
            <a:extLst>
              <a:ext uri="{FF2B5EF4-FFF2-40B4-BE49-F238E27FC236}">
                <a16:creationId xmlns:a16="http://schemas.microsoft.com/office/drawing/2014/main" id="{E22211DF-938B-9E1E-A38D-8B07D72BBE8D}"/>
              </a:ext>
            </a:extLst>
          </p:cNvPr>
          <p:cNvSpPr>
            <a:spLocks noGrp="1"/>
          </p:cNvSpPr>
          <p:nvPr>
            <p:ph type="ftr" sz="quarter" idx="11"/>
          </p:nvPr>
        </p:nvSpPr>
        <p:spPr/>
        <p:txBody>
          <a:bodyPr/>
          <a:lstStyle/>
          <a:p>
            <a:r>
              <a:rPr lang="en-US" dirty="0"/>
              <a:t>Bandwidth optimization</a:t>
            </a:r>
          </a:p>
        </p:txBody>
      </p:sp>
      <p:sp>
        <p:nvSpPr>
          <p:cNvPr id="5" name="Slide Number Placeholder 4">
            <a:extLst>
              <a:ext uri="{FF2B5EF4-FFF2-40B4-BE49-F238E27FC236}">
                <a16:creationId xmlns:a16="http://schemas.microsoft.com/office/drawing/2014/main" id="{9413A0DE-EC3F-CA46-E099-75CD6EEFB719}"/>
              </a:ext>
            </a:extLst>
          </p:cNvPr>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80216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anim calcmode="lin" valueType="num">
                                      <p:cBhvr>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60E79-C68C-A6E7-2343-29773C80EE3E}"/>
              </a:ext>
            </a:extLst>
          </p:cNvPr>
          <p:cNvSpPr>
            <a:spLocks noGrp="1"/>
          </p:cNvSpPr>
          <p:nvPr>
            <p:ph type="title"/>
          </p:nvPr>
        </p:nvSpPr>
        <p:spPr>
          <a:xfrm>
            <a:off x="1024128" y="585216"/>
            <a:ext cx="3133581" cy="1499616"/>
          </a:xfrm>
        </p:spPr>
        <p:txBody>
          <a:bodyPr vert="horz" lIns="91440" tIns="45720" rIns="91440" bIns="45720" rtlCol="0" anchor="ctr">
            <a:normAutofit/>
          </a:bodyPr>
          <a:lstStyle/>
          <a:p>
            <a:r>
              <a:rPr lang="en-US" dirty="0" err="1"/>
              <a:t>xbRLE</a:t>
            </a:r>
            <a:r>
              <a:rPr lang="en-US" dirty="0"/>
              <a:t> – RLE</a:t>
            </a:r>
          </a:p>
        </p:txBody>
      </p:sp>
      <p:sp>
        <p:nvSpPr>
          <p:cNvPr id="3" name="Content Placeholder 2">
            <a:extLst>
              <a:ext uri="{FF2B5EF4-FFF2-40B4-BE49-F238E27FC236}">
                <a16:creationId xmlns:a16="http://schemas.microsoft.com/office/drawing/2014/main" id="{2DAD0D78-E162-EFC1-5160-0A8A63AF73A5}"/>
              </a:ext>
            </a:extLst>
          </p:cNvPr>
          <p:cNvSpPr>
            <a:spLocks noGrp="1"/>
          </p:cNvSpPr>
          <p:nvPr>
            <p:ph idx="1"/>
          </p:nvPr>
        </p:nvSpPr>
        <p:spPr>
          <a:xfrm>
            <a:off x="759792" y="2117311"/>
            <a:ext cx="5336208" cy="3931920"/>
          </a:xfrm>
        </p:spPr>
        <p:txBody>
          <a:bodyPr>
            <a:normAutofit/>
          </a:bodyPr>
          <a:lstStyle/>
          <a:p>
            <a:pPr>
              <a:buFont typeface="Wingdings" panose="05000000000000000000" pitchFamily="2" charset="2"/>
              <a:buChar char="q"/>
            </a:pPr>
            <a:r>
              <a:rPr lang="en-US" sz="2800" b="1" dirty="0"/>
              <a:t>Solution: </a:t>
            </a:r>
            <a:r>
              <a:rPr lang="en-US" sz="2800" dirty="0"/>
              <a:t>Compress data using RLE</a:t>
            </a:r>
          </a:p>
          <a:p>
            <a:pPr>
              <a:buFont typeface="Wingdings" panose="05000000000000000000" pitchFamily="2" charset="2"/>
              <a:buChar char="q"/>
            </a:pPr>
            <a:r>
              <a:rPr lang="en-US" sz="2800" b="1" dirty="0"/>
              <a:t>PROs</a:t>
            </a:r>
            <a:r>
              <a:rPr lang="en-US" sz="2800" dirty="0"/>
              <a:t>:</a:t>
            </a:r>
          </a:p>
          <a:p>
            <a:pPr lvl="1">
              <a:buFont typeface="Wingdings" panose="05000000000000000000" pitchFamily="2" charset="2"/>
              <a:buChar char="q"/>
            </a:pPr>
            <a:r>
              <a:rPr lang="en-US" sz="2400" dirty="0"/>
              <a:t>General purpose</a:t>
            </a:r>
          </a:p>
          <a:p>
            <a:pPr lvl="1">
              <a:buFont typeface="Wingdings" panose="05000000000000000000" pitchFamily="2" charset="2"/>
              <a:buChar char="q"/>
            </a:pPr>
            <a:r>
              <a:rPr lang="en-US" sz="2400" dirty="0"/>
              <a:t>Fast</a:t>
            </a:r>
          </a:p>
          <a:p>
            <a:pPr lvl="1">
              <a:buFont typeface="Wingdings" panose="05000000000000000000" pitchFamily="2" charset="2"/>
              <a:buChar char="q"/>
            </a:pPr>
            <a:r>
              <a:rPr lang="en-US" sz="2400" dirty="0"/>
              <a:t>Easy to implement</a:t>
            </a:r>
          </a:p>
          <a:p>
            <a:pPr lvl="1">
              <a:buFont typeface="Wingdings" panose="05000000000000000000" pitchFamily="2" charset="2"/>
              <a:buChar char="q"/>
            </a:pPr>
            <a:endParaRPr lang="en-US" sz="2000" dirty="0"/>
          </a:p>
          <a:p>
            <a:pPr>
              <a:buFont typeface="Wingdings" panose="05000000000000000000" pitchFamily="2" charset="2"/>
              <a:buChar char="q"/>
            </a:pPr>
            <a:r>
              <a:rPr lang="en-US" sz="2800" b="1" dirty="0"/>
              <a:t>CON</a:t>
            </a:r>
            <a:r>
              <a:rPr lang="en-US" sz="2800" dirty="0"/>
              <a:t>:</a:t>
            </a:r>
          </a:p>
          <a:p>
            <a:pPr lvl="1">
              <a:buFont typeface="Wingdings" panose="05000000000000000000" pitchFamily="2" charset="2"/>
              <a:buChar char="q"/>
            </a:pPr>
            <a:r>
              <a:rPr lang="en-US" sz="2400" dirty="0"/>
              <a:t>Potentially make the data size larger</a:t>
            </a:r>
          </a:p>
        </p:txBody>
      </p:sp>
      <p:pic>
        <p:nvPicPr>
          <p:cNvPr id="1026" name="Picture 2" descr="What is run-length encoding (RLE)? | api.video | api.video">
            <a:extLst>
              <a:ext uri="{FF2B5EF4-FFF2-40B4-BE49-F238E27FC236}">
                <a16:creationId xmlns:a16="http://schemas.microsoft.com/office/drawing/2014/main" id="{A7B4D09B-7874-18CB-4B41-9F5F8BEB00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1568793"/>
            <a:ext cx="5942393" cy="407053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22211DF-938B-9E1E-A38D-8B07D72BBE8D}"/>
              </a:ext>
            </a:extLst>
          </p:cNvPr>
          <p:cNvSpPr>
            <a:spLocks noGrp="1"/>
          </p:cNvSpPr>
          <p:nvPr>
            <p:ph type="ftr" sz="quarter" idx="11"/>
          </p:nvPr>
        </p:nvSpPr>
        <p:spPr>
          <a:xfrm>
            <a:off x="4842932" y="6470704"/>
            <a:ext cx="5901459" cy="274320"/>
          </a:xfrm>
        </p:spPr>
        <p:txBody>
          <a:bodyPr>
            <a:normAutofit/>
          </a:bodyPr>
          <a:lstStyle/>
          <a:p>
            <a:pPr>
              <a:spcAft>
                <a:spcPts val="600"/>
              </a:spcAft>
            </a:pPr>
            <a:r>
              <a:rPr lang="en-US" dirty="0"/>
              <a:t>Bandwidth optimization</a:t>
            </a:r>
          </a:p>
        </p:txBody>
      </p:sp>
      <p:sp>
        <p:nvSpPr>
          <p:cNvPr id="5" name="Slide Number Placeholder 4">
            <a:extLst>
              <a:ext uri="{FF2B5EF4-FFF2-40B4-BE49-F238E27FC236}">
                <a16:creationId xmlns:a16="http://schemas.microsoft.com/office/drawing/2014/main" id="{9413A0DE-EC3F-CA46-E099-75CD6EEFB719}"/>
              </a:ext>
            </a:extLst>
          </p:cNvPr>
          <p:cNvSpPr>
            <a:spLocks noGrp="1"/>
          </p:cNvSpPr>
          <p:nvPr>
            <p:ph type="sldNum" sz="quarter" idx="12"/>
          </p:nvPr>
        </p:nvSpPr>
        <p:spPr>
          <a:xfrm>
            <a:off x="10837333" y="6470704"/>
            <a:ext cx="973667" cy="274320"/>
          </a:xfrm>
        </p:spPr>
        <p:txBody>
          <a:bodyPr>
            <a:normAutofit/>
          </a:bodyPr>
          <a:lstStyle/>
          <a:p>
            <a:pPr>
              <a:spcAft>
                <a:spcPts val="600"/>
              </a:spcAft>
            </a:pPr>
            <a:fld id="{4FAB73BC-B049-4115-A692-8D63A059BFB8}" type="slidenum">
              <a:rPr lang="en-US" smtClean="0"/>
              <a:pPr>
                <a:spcAft>
                  <a:spcPts val="600"/>
                </a:spcAft>
              </a:pPr>
              <a:t>21</a:t>
            </a:fld>
            <a:endParaRPr lang="en-US"/>
          </a:p>
        </p:txBody>
      </p:sp>
    </p:spTree>
    <p:extLst>
      <p:ext uri="{BB962C8B-B14F-4D97-AF65-F5344CB8AC3E}">
        <p14:creationId xmlns:p14="http://schemas.microsoft.com/office/powerpoint/2010/main" val="1823980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925A3-7F42-72F2-2452-B7544F31BC62}"/>
              </a:ext>
            </a:extLst>
          </p:cNvPr>
          <p:cNvSpPr>
            <a:spLocks noGrp="1"/>
          </p:cNvSpPr>
          <p:nvPr>
            <p:ph type="title"/>
          </p:nvPr>
        </p:nvSpPr>
        <p:spPr/>
        <p:txBody>
          <a:bodyPr/>
          <a:lstStyle/>
          <a:p>
            <a:r>
              <a:rPr lang="en-US" dirty="0"/>
              <a:t>XBRLE – Important insight</a:t>
            </a:r>
          </a:p>
        </p:txBody>
      </p:sp>
      <p:sp>
        <p:nvSpPr>
          <p:cNvPr id="3" name="Content Placeholder 2">
            <a:extLst>
              <a:ext uri="{FF2B5EF4-FFF2-40B4-BE49-F238E27FC236}">
                <a16:creationId xmlns:a16="http://schemas.microsoft.com/office/drawing/2014/main" id="{837667ED-5118-6704-CAA6-8554084D8341}"/>
              </a:ext>
            </a:extLst>
          </p:cNvPr>
          <p:cNvSpPr>
            <a:spLocks noGrp="1"/>
          </p:cNvSpPr>
          <p:nvPr>
            <p:ph idx="1"/>
          </p:nvPr>
        </p:nvSpPr>
        <p:spPr/>
        <p:txBody>
          <a:bodyPr>
            <a:normAutofit/>
          </a:bodyPr>
          <a:lstStyle/>
          <a:p>
            <a:pPr>
              <a:buFont typeface="Wingdings" panose="05000000000000000000" pitchFamily="2" charset="2"/>
              <a:buChar char="q"/>
            </a:pPr>
            <a:r>
              <a:rPr lang="en-US" sz="3200" dirty="0"/>
              <a:t>Only a small part of the dirty page is different.</a:t>
            </a:r>
          </a:p>
          <a:p>
            <a:pPr>
              <a:buFont typeface="Wingdings" panose="05000000000000000000" pitchFamily="2" charset="2"/>
              <a:buChar char="q"/>
            </a:pPr>
            <a:r>
              <a:rPr lang="en-US" sz="3200" dirty="0"/>
              <a:t>We can use this insight - any idea?</a:t>
            </a:r>
          </a:p>
        </p:txBody>
      </p:sp>
      <p:sp>
        <p:nvSpPr>
          <p:cNvPr id="4" name="Footer Placeholder 3">
            <a:extLst>
              <a:ext uri="{FF2B5EF4-FFF2-40B4-BE49-F238E27FC236}">
                <a16:creationId xmlns:a16="http://schemas.microsoft.com/office/drawing/2014/main" id="{DC70FB63-0B4E-925F-C7C3-3808286CBD29}"/>
              </a:ext>
            </a:extLst>
          </p:cNvPr>
          <p:cNvSpPr>
            <a:spLocks noGrp="1"/>
          </p:cNvSpPr>
          <p:nvPr>
            <p:ph type="ftr" sz="quarter" idx="11"/>
          </p:nvPr>
        </p:nvSpPr>
        <p:spPr/>
        <p:txBody>
          <a:bodyPr/>
          <a:lstStyle/>
          <a:p>
            <a:r>
              <a:rPr lang="en-US" dirty="0"/>
              <a:t>Bandwidth optimization</a:t>
            </a:r>
          </a:p>
        </p:txBody>
      </p:sp>
      <p:sp>
        <p:nvSpPr>
          <p:cNvPr id="5" name="Slide Number Placeholder 4">
            <a:extLst>
              <a:ext uri="{FF2B5EF4-FFF2-40B4-BE49-F238E27FC236}">
                <a16:creationId xmlns:a16="http://schemas.microsoft.com/office/drawing/2014/main" id="{1A1AE209-BE68-7119-2888-8ED44C1C493C}"/>
              </a:ext>
            </a:extLst>
          </p:cNvPr>
          <p:cNvSpPr>
            <a:spLocks noGrp="1"/>
          </p:cNvSpPr>
          <p:nvPr>
            <p:ph type="sldNum" sz="quarter" idx="12"/>
          </p:nvPr>
        </p:nvSpPr>
        <p:spPr/>
        <p:txBody>
          <a:bodyPr/>
          <a:lstStyle/>
          <a:p>
            <a:fld id="{4FAB73BC-B049-4115-A692-8D63A059BFB8}" type="slidenum">
              <a:rPr lang="en-US" smtClean="0"/>
              <a:t>22</a:t>
            </a:fld>
            <a:endParaRPr lang="en-US" dirty="0"/>
          </a:p>
        </p:txBody>
      </p:sp>
      <p:sp>
        <p:nvSpPr>
          <p:cNvPr id="6" name="Rectangle 5">
            <a:extLst>
              <a:ext uri="{FF2B5EF4-FFF2-40B4-BE49-F238E27FC236}">
                <a16:creationId xmlns:a16="http://schemas.microsoft.com/office/drawing/2014/main" id="{BBF9B9AC-7FBA-F638-C374-94FD463A5BE8}"/>
              </a:ext>
            </a:extLst>
          </p:cNvPr>
          <p:cNvSpPr/>
          <p:nvPr/>
        </p:nvSpPr>
        <p:spPr>
          <a:xfrm>
            <a:off x="2764581" y="4373492"/>
            <a:ext cx="2311002"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79 6F 75 74 75 2E 62 65 2F 64 51 77 34 77 39 57 67 58 63 51…</a:t>
            </a:r>
          </a:p>
        </p:txBody>
      </p:sp>
      <p:sp>
        <p:nvSpPr>
          <p:cNvPr id="7" name="Rectangle 6">
            <a:extLst>
              <a:ext uri="{FF2B5EF4-FFF2-40B4-BE49-F238E27FC236}">
                <a16:creationId xmlns:a16="http://schemas.microsoft.com/office/drawing/2014/main" id="{C2C59480-EF35-1C43-A811-5D478DD604DB}"/>
              </a:ext>
            </a:extLst>
          </p:cNvPr>
          <p:cNvSpPr/>
          <p:nvPr/>
        </p:nvSpPr>
        <p:spPr>
          <a:xfrm>
            <a:off x="6638160" y="4373491"/>
            <a:ext cx="2311002" cy="114410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79 6F 75 74 75 2E 62 65 2F </a:t>
            </a:r>
            <a:r>
              <a:rPr lang="en-US" dirty="0">
                <a:solidFill>
                  <a:srgbClr val="FF0000"/>
                </a:solidFill>
              </a:rPr>
              <a:t>41 41 39 44 36 38 54 4B 2D 78 45 </a:t>
            </a:r>
            <a:r>
              <a:rPr lang="en-US" dirty="0"/>
              <a:t>…</a:t>
            </a:r>
          </a:p>
        </p:txBody>
      </p:sp>
      <p:sp>
        <p:nvSpPr>
          <p:cNvPr id="8" name="TextBox 7">
            <a:extLst>
              <a:ext uri="{FF2B5EF4-FFF2-40B4-BE49-F238E27FC236}">
                <a16:creationId xmlns:a16="http://schemas.microsoft.com/office/drawing/2014/main" id="{BE143274-00FD-4E37-6D2E-8CD2B1CDB9E1}"/>
              </a:ext>
            </a:extLst>
          </p:cNvPr>
          <p:cNvSpPr txBox="1"/>
          <p:nvPr/>
        </p:nvSpPr>
        <p:spPr>
          <a:xfrm>
            <a:off x="2764581" y="3869635"/>
            <a:ext cx="2311002" cy="523220"/>
          </a:xfrm>
          <a:prstGeom prst="rect">
            <a:avLst/>
          </a:prstGeom>
          <a:noFill/>
        </p:spPr>
        <p:txBody>
          <a:bodyPr wrap="square" rtlCol="0">
            <a:spAutoFit/>
          </a:bodyPr>
          <a:lstStyle/>
          <a:p>
            <a:pPr algn="ctr"/>
            <a:r>
              <a:rPr lang="en-US" sz="2800" b="1" dirty="0"/>
              <a:t>Sent data</a:t>
            </a:r>
          </a:p>
        </p:txBody>
      </p:sp>
      <p:sp>
        <p:nvSpPr>
          <p:cNvPr id="9" name="TextBox 8">
            <a:extLst>
              <a:ext uri="{FF2B5EF4-FFF2-40B4-BE49-F238E27FC236}">
                <a16:creationId xmlns:a16="http://schemas.microsoft.com/office/drawing/2014/main" id="{182920A0-9190-14A9-02A0-6BB453186970}"/>
              </a:ext>
            </a:extLst>
          </p:cNvPr>
          <p:cNvSpPr txBox="1"/>
          <p:nvPr/>
        </p:nvSpPr>
        <p:spPr>
          <a:xfrm>
            <a:off x="6638160" y="3869635"/>
            <a:ext cx="2311002" cy="523220"/>
          </a:xfrm>
          <a:prstGeom prst="rect">
            <a:avLst/>
          </a:prstGeom>
          <a:noFill/>
        </p:spPr>
        <p:txBody>
          <a:bodyPr wrap="square" rtlCol="0">
            <a:spAutoFit/>
          </a:bodyPr>
          <a:lstStyle/>
          <a:p>
            <a:pPr algn="ctr"/>
            <a:r>
              <a:rPr lang="en-US" sz="2800" b="1" dirty="0"/>
              <a:t>Current data</a:t>
            </a:r>
          </a:p>
        </p:txBody>
      </p:sp>
    </p:spTree>
    <p:extLst>
      <p:ext uri="{BB962C8B-B14F-4D97-AF65-F5344CB8AC3E}">
        <p14:creationId xmlns:p14="http://schemas.microsoft.com/office/powerpoint/2010/main" val="3952835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CE1FB-2C06-28C5-38D3-9590BA9C21E8}"/>
              </a:ext>
            </a:extLst>
          </p:cNvPr>
          <p:cNvSpPr>
            <a:spLocks noGrp="1"/>
          </p:cNvSpPr>
          <p:nvPr>
            <p:ph type="title"/>
          </p:nvPr>
        </p:nvSpPr>
        <p:spPr/>
        <p:txBody>
          <a:bodyPr/>
          <a:lstStyle/>
          <a:p>
            <a:r>
              <a:rPr lang="en-US" dirty="0"/>
              <a:t>XBRLE – bitwise </a:t>
            </a:r>
            <a:r>
              <a:rPr lang="en-US" dirty="0" err="1"/>
              <a:t>xor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363EBD-8EC8-4D61-08F8-CE000D961E06}"/>
                  </a:ext>
                </a:extLst>
              </p:cNvPr>
              <p:cNvSpPr>
                <a:spLocks noGrp="1"/>
              </p:cNvSpPr>
              <p:nvPr>
                <p:ph idx="1"/>
              </p:nvPr>
            </p:nvSpPr>
            <p:spPr>
              <a:xfrm>
                <a:off x="897311" y="2084832"/>
                <a:ext cx="9655838" cy="4023360"/>
              </a:xfrm>
            </p:spPr>
            <p:txBody>
              <a:bodyPr>
                <a:normAutofit/>
              </a:bodyPr>
              <a:lstStyle/>
              <a:p>
                <a:pPr marL="0" indent="0" algn="ctr">
                  <a:buNone/>
                </a:pPr>
                <a14:m>
                  <m:oMathPara xmlns:m="http://schemas.openxmlformats.org/officeDocument/2006/math">
                    <m:oMathParaPr>
                      <m:jc m:val="center"/>
                    </m:oMathParaPr>
                    <m:oMath xmlns:m="http://schemas.openxmlformats.org/officeDocument/2006/math">
                      <m:r>
                        <a:rPr lang="en-US" sz="3600" b="0" i="1" smtClean="0">
                          <a:latin typeface="Cambria Math" panose="02040503050406030204" pitchFamily="18" charset="0"/>
                        </a:rPr>
                        <m:t>79 </m:t>
                      </m:r>
                      <m:r>
                        <m:rPr>
                          <m:nor/>
                        </m:rPr>
                        <a:rPr lang="en-US" sz="3600"/>
                        <m:t>⊕</m:t>
                      </m:r>
                      <m:r>
                        <a:rPr lang="en-US" sz="3600" b="0" i="1" smtClean="0">
                          <a:latin typeface="Cambria Math" panose="02040503050406030204" pitchFamily="18" charset="0"/>
                        </a:rPr>
                        <m:t>𝐵</m:t>
                      </m:r>
                      <m:r>
                        <a:rPr lang="en-US" sz="3600" b="0" i="1" smtClean="0">
                          <a:latin typeface="Cambria Math" panose="02040503050406030204" pitchFamily="18" charset="0"/>
                        </a:rPr>
                        <m:t>7=</m:t>
                      </m:r>
                      <m:r>
                        <a:rPr lang="en-US" sz="3600" b="0" i="1" smtClean="0">
                          <a:latin typeface="Cambria Math" panose="02040503050406030204" pitchFamily="18" charset="0"/>
                        </a:rPr>
                        <m:t>𝐶𝐸</m:t>
                      </m:r>
                    </m:oMath>
                  </m:oMathPara>
                </a14:m>
                <a:endParaRPr lang="en-US" sz="3200" dirty="0"/>
              </a:p>
              <a:p>
                <a:pPr marL="0" indent="0" algn="ctr">
                  <a:buNone/>
                </a:pPr>
                <a:endParaRPr lang="en-US" sz="3200" dirty="0"/>
              </a:p>
              <a:p>
                <a:pPr marL="0" indent="0" algn="ctr">
                  <a:buNone/>
                </a:pPr>
                <a:r>
                  <a:rPr lang="en-US" sz="3600" dirty="0"/>
                  <a:t>01111001 </a:t>
                </a:r>
                <a:r>
                  <a:rPr lang="en-US" sz="3600" dirty="0">
                    <a:solidFill>
                      <a:schemeClr val="bg1">
                        <a:lumMod val="50000"/>
                      </a:schemeClr>
                    </a:solidFill>
                  </a:rPr>
                  <a:t>= 79</a:t>
                </a:r>
              </a:p>
              <a:p>
                <a:pPr marL="0" indent="0" algn="ctr">
                  <a:buNone/>
                </a:pPr>
                <a:r>
                  <a:rPr lang="en-US" sz="3600" dirty="0"/>
                  <a:t>10110111 </a:t>
                </a:r>
                <a:r>
                  <a:rPr lang="en-US" sz="3600" dirty="0">
                    <a:solidFill>
                      <a:schemeClr val="bg1">
                        <a:lumMod val="50000"/>
                      </a:schemeClr>
                    </a:solidFill>
                  </a:rPr>
                  <a:t>= B7</a:t>
                </a:r>
              </a:p>
              <a:p>
                <a:pPr marL="0" indent="0" algn="ctr">
                  <a:buNone/>
                </a:pPr>
                <a:r>
                  <a:rPr lang="en-US" sz="3600" dirty="0"/>
                  <a:t>11001110 </a:t>
                </a:r>
                <a:r>
                  <a:rPr lang="en-US" sz="3600" dirty="0">
                    <a:solidFill>
                      <a:schemeClr val="bg1">
                        <a:lumMod val="50000"/>
                      </a:schemeClr>
                    </a:solidFill>
                  </a:rPr>
                  <a:t>= CE</a:t>
                </a:r>
              </a:p>
              <a:p>
                <a:pPr marL="0" indent="0" algn="ctr">
                  <a:buNone/>
                </a:pPr>
                <a:endParaRPr lang="en-US" sz="3200" dirty="0"/>
              </a:p>
            </p:txBody>
          </p:sp>
        </mc:Choice>
        <mc:Fallback xmlns="">
          <p:sp>
            <p:nvSpPr>
              <p:cNvPr id="3" name="Content Placeholder 2">
                <a:extLst>
                  <a:ext uri="{FF2B5EF4-FFF2-40B4-BE49-F238E27FC236}">
                    <a16:creationId xmlns:a16="http://schemas.microsoft.com/office/drawing/2014/main" id="{EB363EBD-8EC8-4D61-08F8-CE000D961E06}"/>
                  </a:ext>
                </a:extLst>
              </p:cNvPr>
              <p:cNvSpPr>
                <a:spLocks noGrp="1" noRot="1" noChangeAspect="1" noMove="1" noResize="1" noEditPoints="1" noAdjustHandles="1" noChangeArrowheads="1" noChangeShapeType="1" noTextEdit="1"/>
              </p:cNvSpPr>
              <p:nvPr>
                <p:ph idx="1"/>
              </p:nvPr>
            </p:nvSpPr>
            <p:spPr>
              <a:xfrm>
                <a:off x="897311" y="2084832"/>
                <a:ext cx="9655838" cy="4023360"/>
              </a:xfrm>
              <a:blipFill>
                <a:blip r:embed="rId3"/>
                <a:stretch>
                  <a:fillRect/>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2A29A6A-7862-719F-E6C9-A9C4A2A7AE2C}"/>
              </a:ext>
            </a:extLst>
          </p:cNvPr>
          <p:cNvSpPr>
            <a:spLocks noGrp="1"/>
          </p:cNvSpPr>
          <p:nvPr>
            <p:ph type="ftr" sz="quarter" idx="11"/>
          </p:nvPr>
        </p:nvSpPr>
        <p:spPr/>
        <p:txBody>
          <a:bodyPr/>
          <a:lstStyle/>
          <a:p>
            <a:r>
              <a:rPr lang="en-US" dirty="0"/>
              <a:t>Bandwidth optimization</a:t>
            </a:r>
          </a:p>
        </p:txBody>
      </p:sp>
      <p:sp>
        <p:nvSpPr>
          <p:cNvPr id="5" name="Slide Number Placeholder 4">
            <a:extLst>
              <a:ext uri="{FF2B5EF4-FFF2-40B4-BE49-F238E27FC236}">
                <a16:creationId xmlns:a16="http://schemas.microsoft.com/office/drawing/2014/main" id="{76C2302A-E98D-33D7-978B-19201E3369D3}"/>
              </a:ext>
            </a:extLst>
          </p:cNvPr>
          <p:cNvSpPr>
            <a:spLocks noGrp="1"/>
          </p:cNvSpPr>
          <p:nvPr>
            <p:ph type="sldNum" sz="quarter" idx="12"/>
          </p:nvPr>
        </p:nvSpPr>
        <p:spPr/>
        <p:txBody>
          <a:bodyPr/>
          <a:lstStyle/>
          <a:p>
            <a:fld id="{4FAB73BC-B049-4115-A692-8D63A059BFB8}" type="slidenum">
              <a:rPr lang="en-US" smtClean="0"/>
              <a:t>23</a:t>
            </a:fld>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E825AB5-BC60-178D-A0A4-E023B9D484D5}"/>
                  </a:ext>
                </a:extLst>
              </p:cNvPr>
              <p:cNvSpPr txBox="1">
                <a:spLocks/>
              </p:cNvSpPr>
              <p:nvPr/>
            </p:nvSpPr>
            <p:spPr>
              <a:xfrm>
                <a:off x="3675270" y="3733898"/>
                <a:ext cx="60076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3200" smtClean="0"/>
                        <m:t>⊕</m:t>
                      </m:r>
                    </m:oMath>
                  </m:oMathPara>
                </a14:m>
                <a:endParaRPr lang="en-US" dirty="0"/>
              </a:p>
            </p:txBody>
          </p:sp>
        </mc:Choice>
        <mc:Fallback xmlns="">
          <p:sp>
            <p:nvSpPr>
              <p:cNvPr id="15" name="TextBox 14">
                <a:extLst>
                  <a:ext uri="{FF2B5EF4-FFF2-40B4-BE49-F238E27FC236}">
                    <a16:creationId xmlns:a16="http://schemas.microsoft.com/office/drawing/2014/main" id="{9E825AB5-BC60-178D-A0A4-E023B9D484D5}"/>
                  </a:ext>
                </a:extLst>
              </p:cNvPr>
              <p:cNvSpPr txBox="1">
                <a:spLocks noRot="1" noChangeAspect="1" noMove="1" noResize="1" noEditPoints="1" noAdjustHandles="1" noChangeArrowheads="1" noChangeShapeType="1" noTextEdit="1"/>
              </p:cNvSpPr>
              <p:nvPr/>
            </p:nvSpPr>
            <p:spPr>
              <a:xfrm>
                <a:off x="3675270" y="3733898"/>
                <a:ext cx="600765" cy="584775"/>
              </a:xfrm>
              <a:prstGeom prst="rect">
                <a:avLst/>
              </a:prstGeom>
              <a:blipFill>
                <a:blip r:embed="rId4"/>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48F5A290-54C7-1265-0BC3-4883C8BF5D9F}"/>
              </a:ext>
            </a:extLst>
          </p:cNvPr>
          <p:cNvCxnSpPr>
            <a:cxnSpLocks/>
          </p:cNvCxnSpPr>
          <p:nvPr/>
        </p:nvCxnSpPr>
        <p:spPr>
          <a:xfrm>
            <a:off x="4276035" y="4647406"/>
            <a:ext cx="194806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1" name="Table 21">
                <a:extLst>
                  <a:ext uri="{FF2B5EF4-FFF2-40B4-BE49-F238E27FC236}">
                    <a16:creationId xmlns:a16="http://schemas.microsoft.com/office/drawing/2014/main" id="{D4C4B5F4-EFBD-95E0-8759-BE60DA65C9A7}"/>
                  </a:ext>
                </a:extLst>
              </p:cNvPr>
              <p:cNvGraphicFramePr>
                <a:graphicFrameLocks noGrp="1"/>
              </p:cNvGraphicFramePr>
              <p:nvPr>
                <p:extLst>
                  <p:ext uri="{D42A27DB-BD31-4B8C-83A1-F6EECF244321}">
                    <p14:modId xmlns:p14="http://schemas.microsoft.com/office/powerpoint/2010/main" val="4114497622"/>
                  </p:ext>
                </p:extLst>
              </p:nvPr>
            </p:nvGraphicFramePr>
            <p:xfrm>
              <a:off x="9395791" y="1014990"/>
              <a:ext cx="1719072" cy="1777173"/>
            </p:xfrm>
            <a:graphic>
              <a:graphicData uri="http://schemas.openxmlformats.org/drawingml/2006/table">
                <a:tbl>
                  <a:tblPr firstRow="1" bandRow="1">
                    <a:tableStyleId>{5C22544A-7EE6-4342-B048-85BDC9FD1C3A}</a:tableStyleId>
                  </a:tblPr>
                  <a:tblGrid>
                    <a:gridCol w="584804">
                      <a:extLst>
                        <a:ext uri="{9D8B030D-6E8A-4147-A177-3AD203B41FA5}">
                          <a16:colId xmlns:a16="http://schemas.microsoft.com/office/drawing/2014/main" val="245031012"/>
                        </a:ext>
                      </a:extLst>
                    </a:gridCol>
                    <a:gridCol w="567134">
                      <a:extLst>
                        <a:ext uri="{9D8B030D-6E8A-4147-A177-3AD203B41FA5}">
                          <a16:colId xmlns:a16="http://schemas.microsoft.com/office/drawing/2014/main" val="945153304"/>
                        </a:ext>
                      </a:extLst>
                    </a:gridCol>
                    <a:gridCol w="567134">
                      <a:extLst>
                        <a:ext uri="{9D8B030D-6E8A-4147-A177-3AD203B41FA5}">
                          <a16:colId xmlns:a16="http://schemas.microsoft.com/office/drawing/2014/main" val="638391527"/>
                        </a:ext>
                      </a:extLst>
                    </a:gridCol>
                  </a:tblGrid>
                  <a:tr h="592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sz="3100" b="0" smtClean="0"/>
                                  <m:t>⊕</m:t>
                                </m:r>
                              </m:oMath>
                            </m:oMathPara>
                          </a14:m>
                          <a:endParaRPr lang="en-US" sz="3100" b="0" dirty="0"/>
                        </a:p>
                      </a:txBody>
                      <a:tcPr marL="118478" marR="118478" marT="59239" marB="59239"/>
                    </a:tc>
                    <a:tc>
                      <a:txBody>
                        <a:bodyPr/>
                        <a:lstStyle/>
                        <a:p>
                          <a:pPr algn="ctr"/>
                          <a:r>
                            <a:rPr lang="en-US" sz="3100" b="0" dirty="0"/>
                            <a:t>0</a:t>
                          </a:r>
                        </a:p>
                      </a:txBody>
                      <a:tcPr marL="118478" marR="118478" marT="59239" marB="59239"/>
                    </a:tc>
                    <a:tc>
                      <a:txBody>
                        <a:bodyPr/>
                        <a:lstStyle/>
                        <a:p>
                          <a:pPr algn="ctr"/>
                          <a:r>
                            <a:rPr lang="en-US" sz="3100" b="0" dirty="0"/>
                            <a:t>1</a:t>
                          </a:r>
                        </a:p>
                      </a:txBody>
                      <a:tcPr marL="118478" marR="118478" marT="59239" marB="59239"/>
                    </a:tc>
                    <a:extLst>
                      <a:ext uri="{0D108BD9-81ED-4DB2-BD59-A6C34878D82A}">
                        <a16:rowId xmlns:a16="http://schemas.microsoft.com/office/drawing/2014/main" val="3666163538"/>
                      </a:ext>
                    </a:extLst>
                  </a:tr>
                  <a:tr h="592391">
                    <a:tc>
                      <a:txBody>
                        <a:bodyPr/>
                        <a:lstStyle/>
                        <a:p>
                          <a:pPr algn="ctr"/>
                          <a:r>
                            <a:rPr lang="en-US" sz="3100" dirty="0"/>
                            <a:t>0</a:t>
                          </a:r>
                        </a:p>
                      </a:txBody>
                      <a:tcPr marL="118478" marR="118478" marT="59239" marB="59239"/>
                    </a:tc>
                    <a:tc>
                      <a:txBody>
                        <a:bodyPr/>
                        <a:lstStyle/>
                        <a:p>
                          <a:pPr algn="ctr"/>
                          <a:r>
                            <a:rPr lang="en-US" sz="3100" dirty="0"/>
                            <a:t>0</a:t>
                          </a:r>
                        </a:p>
                      </a:txBody>
                      <a:tcPr marL="118478" marR="118478" marT="59239" marB="59239"/>
                    </a:tc>
                    <a:tc>
                      <a:txBody>
                        <a:bodyPr/>
                        <a:lstStyle/>
                        <a:p>
                          <a:pPr algn="ctr"/>
                          <a:r>
                            <a:rPr lang="en-US" sz="3100" dirty="0"/>
                            <a:t>1</a:t>
                          </a:r>
                        </a:p>
                      </a:txBody>
                      <a:tcPr marL="118478" marR="118478" marT="59239" marB="59239"/>
                    </a:tc>
                    <a:extLst>
                      <a:ext uri="{0D108BD9-81ED-4DB2-BD59-A6C34878D82A}">
                        <a16:rowId xmlns:a16="http://schemas.microsoft.com/office/drawing/2014/main" val="510500220"/>
                      </a:ext>
                    </a:extLst>
                  </a:tr>
                  <a:tr h="592391">
                    <a:tc>
                      <a:txBody>
                        <a:bodyPr/>
                        <a:lstStyle/>
                        <a:p>
                          <a:pPr algn="ctr"/>
                          <a:r>
                            <a:rPr lang="en-US" sz="3100" dirty="0"/>
                            <a:t>1</a:t>
                          </a:r>
                        </a:p>
                      </a:txBody>
                      <a:tcPr marL="118478" marR="118478" marT="59239" marB="59239"/>
                    </a:tc>
                    <a:tc>
                      <a:txBody>
                        <a:bodyPr/>
                        <a:lstStyle/>
                        <a:p>
                          <a:pPr algn="ctr"/>
                          <a:r>
                            <a:rPr lang="en-US" sz="3100" dirty="0"/>
                            <a:t>1</a:t>
                          </a:r>
                        </a:p>
                      </a:txBody>
                      <a:tcPr marL="118478" marR="118478" marT="59239" marB="59239"/>
                    </a:tc>
                    <a:tc>
                      <a:txBody>
                        <a:bodyPr/>
                        <a:lstStyle/>
                        <a:p>
                          <a:pPr algn="ctr"/>
                          <a:r>
                            <a:rPr lang="en-US" sz="3100" dirty="0"/>
                            <a:t>0</a:t>
                          </a:r>
                        </a:p>
                      </a:txBody>
                      <a:tcPr marL="118478" marR="118478" marT="59239" marB="59239"/>
                    </a:tc>
                    <a:extLst>
                      <a:ext uri="{0D108BD9-81ED-4DB2-BD59-A6C34878D82A}">
                        <a16:rowId xmlns:a16="http://schemas.microsoft.com/office/drawing/2014/main" val="2171433465"/>
                      </a:ext>
                    </a:extLst>
                  </a:tr>
                </a:tbl>
              </a:graphicData>
            </a:graphic>
          </p:graphicFrame>
        </mc:Choice>
        <mc:Fallback xmlns="">
          <p:graphicFrame>
            <p:nvGraphicFramePr>
              <p:cNvPr id="21" name="Table 21">
                <a:extLst>
                  <a:ext uri="{FF2B5EF4-FFF2-40B4-BE49-F238E27FC236}">
                    <a16:creationId xmlns:a16="http://schemas.microsoft.com/office/drawing/2014/main" id="{D4C4B5F4-EFBD-95E0-8759-BE60DA65C9A7}"/>
                  </a:ext>
                </a:extLst>
              </p:cNvPr>
              <p:cNvGraphicFramePr>
                <a:graphicFrameLocks noGrp="1"/>
              </p:cNvGraphicFramePr>
              <p:nvPr>
                <p:extLst>
                  <p:ext uri="{D42A27DB-BD31-4B8C-83A1-F6EECF244321}">
                    <p14:modId xmlns:p14="http://schemas.microsoft.com/office/powerpoint/2010/main" val="4114497622"/>
                  </p:ext>
                </p:extLst>
              </p:nvPr>
            </p:nvGraphicFramePr>
            <p:xfrm>
              <a:off x="9395791" y="1014990"/>
              <a:ext cx="1719072" cy="1777173"/>
            </p:xfrm>
            <a:graphic>
              <a:graphicData uri="http://schemas.openxmlformats.org/drawingml/2006/table">
                <a:tbl>
                  <a:tblPr firstRow="1" bandRow="1">
                    <a:tableStyleId>{5C22544A-7EE6-4342-B048-85BDC9FD1C3A}</a:tableStyleId>
                  </a:tblPr>
                  <a:tblGrid>
                    <a:gridCol w="584804">
                      <a:extLst>
                        <a:ext uri="{9D8B030D-6E8A-4147-A177-3AD203B41FA5}">
                          <a16:colId xmlns:a16="http://schemas.microsoft.com/office/drawing/2014/main" val="245031012"/>
                        </a:ext>
                      </a:extLst>
                    </a:gridCol>
                    <a:gridCol w="567134">
                      <a:extLst>
                        <a:ext uri="{9D8B030D-6E8A-4147-A177-3AD203B41FA5}">
                          <a16:colId xmlns:a16="http://schemas.microsoft.com/office/drawing/2014/main" val="945153304"/>
                        </a:ext>
                      </a:extLst>
                    </a:gridCol>
                    <a:gridCol w="567134">
                      <a:extLst>
                        <a:ext uri="{9D8B030D-6E8A-4147-A177-3AD203B41FA5}">
                          <a16:colId xmlns:a16="http://schemas.microsoft.com/office/drawing/2014/main" val="638391527"/>
                        </a:ext>
                      </a:extLst>
                    </a:gridCol>
                  </a:tblGrid>
                  <a:tr h="592391">
                    <a:tc>
                      <a:txBody>
                        <a:bodyPr/>
                        <a:lstStyle/>
                        <a:p>
                          <a:endParaRPr lang="en-US"/>
                        </a:p>
                      </a:txBody>
                      <a:tcPr marL="118478" marR="118478" marT="59239" marB="59239">
                        <a:blipFill>
                          <a:blip r:embed="rId5"/>
                          <a:stretch>
                            <a:fillRect l="-1042" t="-11224" r="-198958" b="-227551"/>
                          </a:stretch>
                        </a:blipFill>
                      </a:tcPr>
                    </a:tc>
                    <a:tc>
                      <a:txBody>
                        <a:bodyPr/>
                        <a:lstStyle/>
                        <a:p>
                          <a:pPr algn="ctr"/>
                          <a:r>
                            <a:rPr lang="en-US" sz="3100" b="0" dirty="0"/>
                            <a:t>0</a:t>
                          </a:r>
                        </a:p>
                      </a:txBody>
                      <a:tcPr marL="118478" marR="118478" marT="59239" marB="59239"/>
                    </a:tc>
                    <a:tc>
                      <a:txBody>
                        <a:bodyPr/>
                        <a:lstStyle/>
                        <a:p>
                          <a:pPr algn="ctr"/>
                          <a:r>
                            <a:rPr lang="en-US" sz="3100" b="0" dirty="0"/>
                            <a:t>1</a:t>
                          </a:r>
                        </a:p>
                      </a:txBody>
                      <a:tcPr marL="118478" marR="118478" marT="59239" marB="59239"/>
                    </a:tc>
                    <a:extLst>
                      <a:ext uri="{0D108BD9-81ED-4DB2-BD59-A6C34878D82A}">
                        <a16:rowId xmlns:a16="http://schemas.microsoft.com/office/drawing/2014/main" val="3666163538"/>
                      </a:ext>
                    </a:extLst>
                  </a:tr>
                  <a:tr h="592391">
                    <a:tc>
                      <a:txBody>
                        <a:bodyPr/>
                        <a:lstStyle/>
                        <a:p>
                          <a:pPr algn="ctr"/>
                          <a:r>
                            <a:rPr lang="en-US" sz="3100" dirty="0"/>
                            <a:t>0</a:t>
                          </a:r>
                        </a:p>
                      </a:txBody>
                      <a:tcPr marL="118478" marR="118478" marT="59239" marB="59239"/>
                    </a:tc>
                    <a:tc>
                      <a:txBody>
                        <a:bodyPr/>
                        <a:lstStyle/>
                        <a:p>
                          <a:pPr algn="ctr"/>
                          <a:r>
                            <a:rPr lang="en-US" sz="3100" dirty="0"/>
                            <a:t>0</a:t>
                          </a:r>
                        </a:p>
                      </a:txBody>
                      <a:tcPr marL="118478" marR="118478" marT="59239" marB="59239"/>
                    </a:tc>
                    <a:tc>
                      <a:txBody>
                        <a:bodyPr/>
                        <a:lstStyle/>
                        <a:p>
                          <a:pPr algn="ctr"/>
                          <a:r>
                            <a:rPr lang="en-US" sz="3100" dirty="0"/>
                            <a:t>1</a:t>
                          </a:r>
                        </a:p>
                      </a:txBody>
                      <a:tcPr marL="118478" marR="118478" marT="59239" marB="59239"/>
                    </a:tc>
                    <a:extLst>
                      <a:ext uri="{0D108BD9-81ED-4DB2-BD59-A6C34878D82A}">
                        <a16:rowId xmlns:a16="http://schemas.microsoft.com/office/drawing/2014/main" val="510500220"/>
                      </a:ext>
                    </a:extLst>
                  </a:tr>
                  <a:tr h="592391">
                    <a:tc>
                      <a:txBody>
                        <a:bodyPr/>
                        <a:lstStyle/>
                        <a:p>
                          <a:pPr algn="ctr"/>
                          <a:r>
                            <a:rPr lang="en-US" sz="3100" dirty="0"/>
                            <a:t>1</a:t>
                          </a:r>
                        </a:p>
                      </a:txBody>
                      <a:tcPr marL="118478" marR="118478" marT="59239" marB="59239"/>
                    </a:tc>
                    <a:tc>
                      <a:txBody>
                        <a:bodyPr/>
                        <a:lstStyle/>
                        <a:p>
                          <a:pPr algn="ctr"/>
                          <a:r>
                            <a:rPr lang="en-US" sz="3100" dirty="0"/>
                            <a:t>1</a:t>
                          </a:r>
                        </a:p>
                      </a:txBody>
                      <a:tcPr marL="118478" marR="118478" marT="59239" marB="59239"/>
                    </a:tc>
                    <a:tc>
                      <a:txBody>
                        <a:bodyPr/>
                        <a:lstStyle/>
                        <a:p>
                          <a:pPr algn="ctr"/>
                          <a:r>
                            <a:rPr lang="en-US" sz="3100" dirty="0"/>
                            <a:t>0</a:t>
                          </a:r>
                        </a:p>
                      </a:txBody>
                      <a:tcPr marL="118478" marR="118478" marT="59239" marB="59239"/>
                    </a:tc>
                    <a:extLst>
                      <a:ext uri="{0D108BD9-81ED-4DB2-BD59-A6C34878D82A}">
                        <a16:rowId xmlns:a16="http://schemas.microsoft.com/office/drawing/2014/main" val="2171433465"/>
                      </a:ext>
                    </a:extLst>
                  </a:tr>
                </a:tbl>
              </a:graphicData>
            </a:graphic>
          </p:graphicFrame>
        </mc:Fallback>
      </mc:AlternateContent>
      <p:sp>
        <p:nvSpPr>
          <p:cNvPr id="22" name="TextBox 21">
            <a:extLst>
              <a:ext uri="{FF2B5EF4-FFF2-40B4-BE49-F238E27FC236}">
                <a16:creationId xmlns:a16="http://schemas.microsoft.com/office/drawing/2014/main" id="{A59F772A-79C6-10CB-6A69-A1FE2640DF92}"/>
              </a:ext>
            </a:extLst>
          </p:cNvPr>
          <p:cNvSpPr txBox="1"/>
          <p:nvPr/>
        </p:nvSpPr>
        <p:spPr>
          <a:xfrm>
            <a:off x="1372705" y="2010095"/>
            <a:ext cx="2695674" cy="646331"/>
          </a:xfrm>
          <a:prstGeom prst="rect">
            <a:avLst/>
          </a:prstGeom>
          <a:noFill/>
        </p:spPr>
        <p:txBody>
          <a:bodyPr wrap="none" rtlCol="0">
            <a:spAutoFit/>
          </a:bodyPr>
          <a:lstStyle/>
          <a:p>
            <a:r>
              <a:rPr lang="en-US" sz="3600" dirty="0">
                <a:solidFill>
                  <a:schemeClr val="accent2"/>
                </a:solidFill>
              </a:rPr>
              <a:t>Hexadecimal</a:t>
            </a:r>
          </a:p>
        </p:txBody>
      </p:sp>
      <p:sp>
        <p:nvSpPr>
          <p:cNvPr id="23" name="TextBox 22">
            <a:extLst>
              <a:ext uri="{FF2B5EF4-FFF2-40B4-BE49-F238E27FC236}">
                <a16:creationId xmlns:a16="http://schemas.microsoft.com/office/drawing/2014/main" id="{FF1BE892-A346-8F0C-0440-6F4DF0855032}"/>
              </a:ext>
            </a:extLst>
          </p:cNvPr>
          <p:cNvSpPr txBox="1"/>
          <p:nvPr/>
        </p:nvSpPr>
        <p:spPr>
          <a:xfrm>
            <a:off x="1991015" y="3995507"/>
            <a:ext cx="1358064" cy="646331"/>
          </a:xfrm>
          <a:prstGeom prst="rect">
            <a:avLst/>
          </a:prstGeom>
          <a:noFill/>
        </p:spPr>
        <p:txBody>
          <a:bodyPr wrap="none" rtlCol="0">
            <a:spAutoFit/>
          </a:bodyPr>
          <a:lstStyle/>
          <a:p>
            <a:r>
              <a:rPr lang="en-US" sz="3600" dirty="0">
                <a:solidFill>
                  <a:schemeClr val="accent2"/>
                </a:solidFill>
              </a:rPr>
              <a:t>Binary</a:t>
            </a:r>
          </a:p>
        </p:txBody>
      </p:sp>
    </p:spTree>
    <p:extLst>
      <p:ext uri="{BB962C8B-B14F-4D97-AF65-F5344CB8AC3E}">
        <p14:creationId xmlns:p14="http://schemas.microsoft.com/office/powerpoint/2010/main" val="527147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67D8-7F02-79C8-D2D7-28AA20E6C0E2}"/>
              </a:ext>
            </a:extLst>
          </p:cNvPr>
          <p:cNvSpPr>
            <a:spLocks noGrp="1"/>
          </p:cNvSpPr>
          <p:nvPr>
            <p:ph type="title"/>
          </p:nvPr>
        </p:nvSpPr>
        <p:spPr/>
        <p:txBody>
          <a:bodyPr/>
          <a:lstStyle/>
          <a:p>
            <a:r>
              <a:rPr lang="en-US" u="sng" dirty="0"/>
              <a:t>XB</a:t>
            </a:r>
            <a:r>
              <a:rPr lang="en-US" dirty="0"/>
              <a:t>RLE – XOR binary</a:t>
            </a:r>
          </a:p>
        </p:txBody>
      </p:sp>
      <p:sp>
        <p:nvSpPr>
          <p:cNvPr id="4" name="Footer Placeholder 3">
            <a:extLst>
              <a:ext uri="{FF2B5EF4-FFF2-40B4-BE49-F238E27FC236}">
                <a16:creationId xmlns:a16="http://schemas.microsoft.com/office/drawing/2014/main" id="{2833D051-022E-C34A-0B71-7C7EACAF5C7C}"/>
              </a:ext>
            </a:extLst>
          </p:cNvPr>
          <p:cNvSpPr>
            <a:spLocks noGrp="1"/>
          </p:cNvSpPr>
          <p:nvPr>
            <p:ph type="ftr" sz="quarter" idx="11"/>
          </p:nvPr>
        </p:nvSpPr>
        <p:spPr/>
        <p:txBody>
          <a:bodyPr/>
          <a:lstStyle/>
          <a:p>
            <a:r>
              <a:rPr lang="en-US" dirty="0"/>
              <a:t>Bandwidth optimization</a:t>
            </a:r>
          </a:p>
        </p:txBody>
      </p:sp>
      <p:sp>
        <p:nvSpPr>
          <p:cNvPr id="5" name="Slide Number Placeholder 4">
            <a:extLst>
              <a:ext uri="{FF2B5EF4-FFF2-40B4-BE49-F238E27FC236}">
                <a16:creationId xmlns:a16="http://schemas.microsoft.com/office/drawing/2014/main" id="{B69087D1-543F-EEE2-8260-AC84605041AD}"/>
              </a:ext>
            </a:extLst>
          </p:cNvPr>
          <p:cNvSpPr>
            <a:spLocks noGrp="1"/>
          </p:cNvSpPr>
          <p:nvPr>
            <p:ph type="sldNum" sz="quarter" idx="12"/>
          </p:nvPr>
        </p:nvSpPr>
        <p:spPr/>
        <p:txBody>
          <a:bodyPr/>
          <a:lstStyle/>
          <a:p>
            <a:fld id="{4FAB73BC-B049-4115-A692-8D63A059BFB8}" type="slidenum">
              <a:rPr lang="en-US" smtClean="0"/>
              <a:t>24</a:t>
            </a:fld>
            <a:endParaRPr lang="en-US" dirty="0"/>
          </a:p>
        </p:txBody>
      </p:sp>
      <p:sp>
        <p:nvSpPr>
          <p:cNvPr id="6" name="Rectangle 5">
            <a:extLst>
              <a:ext uri="{FF2B5EF4-FFF2-40B4-BE49-F238E27FC236}">
                <a16:creationId xmlns:a16="http://schemas.microsoft.com/office/drawing/2014/main" id="{CE680585-617B-65DC-918A-CA1B7B4C176A}"/>
              </a:ext>
            </a:extLst>
          </p:cNvPr>
          <p:cNvSpPr/>
          <p:nvPr/>
        </p:nvSpPr>
        <p:spPr>
          <a:xfrm>
            <a:off x="1903200" y="2554749"/>
            <a:ext cx="2311002"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79 6F 75 74 75 2E 62 65 2F 64 51 77 34 77 39 57 67 58 63 51…</a:t>
            </a:r>
          </a:p>
        </p:txBody>
      </p:sp>
      <p:sp>
        <p:nvSpPr>
          <p:cNvPr id="7" name="Rectangle 6">
            <a:extLst>
              <a:ext uri="{FF2B5EF4-FFF2-40B4-BE49-F238E27FC236}">
                <a16:creationId xmlns:a16="http://schemas.microsoft.com/office/drawing/2014/main" id="{941955A5-591E-95B4-BDFE-9CFA785965E2}"/>
              </a:ext>
            </a:extLst>
          </p:cNvPr>
          <p:cNvSpPr/>
          <p:nvPr/>
        </p:nvSpPr>
        <p:spPr>
          <a:xfrm>
            <a:off x="7428869" y="2554748"/>
            <a:ext cx="2311002" cy="1144105"/>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79 6F 75 74 75 2E 62 65 2F </a:t>
            </a:r>
            <a:r>
              <a:rPr lang="en-US" dirty="0">
                <a:solidFill>
                  <a:srgbClr val="FF0000"/>
                </a:solidFill>
              </a:rPr>
              <a:t>41 41 39 44 36 38 54 4B 2D 78 45 </a:t>
            </a:r>
            <a:r>
              <a:rPr lang="en-US" dirty="0"/>
              <a:t>…</a:t>
            </a:r>
          </a:p>
        </p:txBody>
      </p:sp>
      <p:sp>
        <p:nvSpPr>
          <p:cNvPr id="8" name="TextBox 7">
            <a:extLst>
              <a:ext uri="{FF2B5EF4-FFF2-40B4-BE49-F238E27FC236}">
                <a16:creationId xmlns:a16="http://schemas.microsoft.com/office/drawing/2014/main" id="{CC79424A-7EFD-A5B8-811C-F1331EAD3677}"/>
              </a:ext>
            </a:extLst>
          </p:cNvPr>
          <p:cNvSpPr txBox="1"/>
          <p:nvPr/>
        </p:nvSpPr>
        <p:spPr>
          <a:xfrm>
            <a:off x="1903200" y="2060483"/>
            <a:ext cx="2311002" cy="523220"/>
          </a:xfrm>
          <a:prstGeom prst="rect">
            <a:avLst/>
          </a:prstGeom>
          <a:noFill/>
        </p:spPr>
        <p:txBody>
          <a:bodyPr wrap="square" rtlCol="0">
            <a:spAutoFit/>
          </a:bodyPr>
          <a:lstStyle/>
          <a:p>
            <a:pPr algn="ctr"/>
            <a:r>
              <a:rPr lang="en-US" sz="2800" b="1" dirty="0"/>
              <a:t>Previous</a:t>
            </a:r>
          </a:p>
        </p:txBody>
      </p:sp>
      <p:sp>
        <p:nvSpPr>
          <p:cNvPr id="9" name="TextBox 8">
            <a:extLst>
              <a:ext uri="{FF2B5EF4-FFF2-40B4-BE49-F238E27FC236}">
                <a16:creationId xmlns:a16="http://schemas.microsoft.com/office/drawing/2014/main" id="{7ABD0457-62EB-D1AC-1081-8C81D3B82D2E}"/>
              </a:ext>
            </a:extLst>
          </p:cNvPr>
          <p:cNvSpPr txBox="1"/>
          <p:nvPr/>
        </p:nvSpPr>
        <p:spPr>
          <a:xfrm>
            <a:off x="7428869" y="2058180"/>
            <a:ext cx="2311002" cy="523220"/>
          </a:xfrm>
          <a:prstGeom prst="rect">
            <a:avLst/>
          </a:prstGeom>
          <a:noFill/>
        </p:spPr>
        <p:txBody>
          <a:bodyPr wrap="square" rtlCol="0">
            <a:spAutoFit/>
          </a:bodyPr>
          <a:lstStyle/>
          <a:p>
            <a:pPr algn="ctr"/>
            <a:r>
              <a:rPr lang="en-US" sz="2800" b="1" dirty="0"/>
              <a:t>Current</a:t>
            </a:r>
          </a:p>
        </p:txBody>
      </p:sp>
      <p:sp>
        <p:nvSpPr>
          <p:cNvPr id="11" name="Flowchart: Process 10">
            <a:extLst>
              <a:ext uri="{FF2B5EF4-FFF2-40B4-BE49-F238E27FC236}">
                <a16:creationId xmlns:a16="http://schemas.microsoft.com/office/drawing/2014/main" id="{C081239A-E8DE-DC9B-EE3B-FE58C015CD3D}"/>
              </a:ext>
            </a:extLst>
          </p:cNvPr>
          <p:cNvSpPr/>
          <p:nvPr/>
        </p:nvSpPr>
        <p:spPr>
          <a:xfrm>
            <a:off x="4510157" y="2886052"/>
            <a:ext cx="2557669" cy="48149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73FA7CE-6FAD-BAD6-A209-6F96023EA15E}"/>
              </a:ext>
            </a:extLst>
          </p:cNvPr>
          <p:cNvSpPr/>
          <p:nvPr/>
        </p:nvSpPr>
        <p:spPr>
          <a:xfrm>
            <a:off x="5349460" y="2886051"/>
            <a:ext cx="879061" cy="18847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Or 12">
            <a:extLst>
              <a:ext uri="{FF2B5EF4-FFF2-40B4-BE49-F238E27FC236}">
                <a16:creationId xmlns:a16="http://schemas.microsoft.com/office/drawing/2014/main" id="{D3B910A2-B120-B270-89ED-266D000FD7E3}"/>
              </a:ext>
            </a:extLst>
          </p:cNvPr>
          <p:cNvSpPr/>
          <p:nvPr/>
        </p:nvSpPr>
        <p:spPr>
          <a:xfrm>
            <a:off x="5169899" y="2453985"/>
            <a:ext cx="1234105" cy="1294296"/>
          </a:xfrm>
          <a:prstGeom prst="flowChartOr">
            <a:avLst/>
          </a:prstGeom>
          <a:ln w="76200"/>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accent1">
                    <a:lumMod val="50000"/>
                  </a:schemeClr>
                </a:solidFill>
              </a:ln>
              <a:solidFill>
                <a:schemeClr val="bg1">
                  <a:lumMod val="85000"/>
                </a:schemeClr>
              </a:solidFill>
            </a:endParaRPr>
          </a:p>
        </p:txBody>
      </p:sp>
      <p:sp>
        <p:nvSpPr>
          <p:cNvPr id="14" name="Rectangle 13">
            <a:extLst>
              <a:ext uri="{FF2B5EF4-FFF2-40B4-BE49-F238E27FC236}">
                <a16:creationId xmlns:a16="http://schemas.microsoft.com/office/drawing/2014/main" id="{6CD7BDD5-751B-E3EF-A7C8-2AA7EEE370A5}"/>
              </a:ext>
            </a:extLst>
          </p:cNvPr>
          <p:cNvSpPr/>
          <p:nvPr/>
        </p:nvSpPr>
        <p:spPr>
          <a:xfrm>
            <a:off x="4625349" y="4957446"/>
            <a:ext cx="2323207"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00 00 00 00 00 00 00 00 00 </a:t>
            </a:r>
            <a:r>
              <a:rPr lang="en-US" dirty="0">
                <a:solidFill>
                  <a:srgbClr val="FF0000"/>
                </a:solidFill>
              </a:rPr>
              <a:t>25 10 4E 70 41 01 03 2C 75 1B 14 </a:t>
            </a:r>
            <a:r>
              <a:rPr lang="en-US" dirty="0"/>
              <a:t>00 00 00 00 00 00 00 …</a:t>
            </a:r>
          </a:p>
        </p:txBody>
      </p:sp>
    </p:spTree>
    <p:extLst>
      <p:ext uri="{BB962C8B-B14F-4D97-AF65-F5344CB8AC3E}">
        <p14:creationId xmlns:p14="http://schemas.microsoft.com/office/powerpoint/2010/main" val="2491283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0AEC-BA39-010C-DEB0-D23CDAEC716E}"/>
              </a:ext>
            </a:extLst>
          </p:cNvPr>
          <p:cNvSpPr>
            <a:spLocks noGrp="1"/>
          </p:cNvSpPr>
          <p:nvPr>
            <p:ph type="title"/>
          </p:nvPr>
        </p:nvSpPr>
        <p:spPr/>
        <p:txBody>
          <a:bodyPr/>
          <a:lstStyle/>
          <a:p>
            <a:r>
              <a:rPr lang="en-US" u="sng" dirty="0"/>
              <a:t>XB</a:t>
            </a:r>
            <a:r>
              <a:rPr lang="en-US" dirty="0"/>
              <a:t>RLE – XOR binary (and </a:t>
            </a:r>
            <a:r>
              <a:rPr lang="en-US" dirty="0" err="1"/>
              <a:t>rle</a:t>
            </a:r>
            <a:r>
              <a:rPr lang="en-US" dirty="0"/>
              <a:t>)</a:t>
            </a:r>
          </a:p>
        </p:txBody>
      </p:sp>
      <p:sp>
        <p:nvSpPr>
          <p:cNvPr id="4" name="Footer Placeholder 3">
            <a:extLst>
              <a:ext uri="{FF2B5EF4-FFF2-40B4-BE49-F238E27FC236}">
                <a16:creationId xmlns:a16="http://schemas.microsoft.com/office/drawing/2014/main" id="{EACFA31B-E407-CF7C-D0F9-76B4F88F6880}"/>
              </a:ext>
            </a:extLst>
          </p:cNvPr>
          <p:cNvSpPr>
            <a:spLocks noGrp="1"/>
          </p:cNvSpPr>
          <p:nvPr>
            <p:ph type="ftr" sz="quarter" idx="11"/>
          </p:nvPr>
        </p:nvSpPr>
        <p:spPr/>
        <p:txBody>
          <a:bodyPr/>
          <a:lstStyle/>
          <a:p>
            <a:r>
              <a:rPr lang="en-US" dirty="0"/>
              <a:t>Bandwidth optimization</a:t>
            </a:r>
          </a:p>
        </p:txBody>
      </p:sp>
      <p:sp>
        <p:nvSpPr>
          <p:cNvPr id="5" name="Slide Number Placeholder 4">
            <a:extLst>
              <a:ext uri="{FF2B5EF4-FFF2-40B4-BE49-F238E27FC236}">
                <a16:creationId xmlns:a16="http://schemas.microsoft.com/office/drawing/2014/main" id="{1842202B-A4B0-2EE3-043B-B2CE1559EA2C}"/>
              </a:ext>
            </a:extLst>
          </p:cNvPr>
          <p:cNvSpPr>
            <a:spLocks noGrp="1"/>
          </p:cNvSpPr>
          <p:nvPr>
            <p:ph type="sldNum" sz="quarter" idx="12"/>
          </p:nvPr>
        </p:nvSpPr>
        <p:spPr/>
        <p:txBody>
          <a:bodyPr/>
          <a:lstStyle/>
          <a:p>
            <a:fld id="{4FAB73BC-B049-4115-A692-8D63A059BFB8}" type="slidenum">
              <a:rPr lang="en-US" smtClean="0"/>
              <a:t>25</a:t>
            </a:fld>
            <a:endParaRPr lang="en-US" dirty="0"/>
          </a:p>
        </p:txBody>
      </p:sp>
      <p:sp>
        <p:nvSpPr>
          <p:cNvPr id="6" name="Rectangle 5">
            <a:extLst>
              <a:ext uri="{FF2B5EF4-FFF2-40B4-BE49-F238E27FC236}">
                <a16:creationId xmlns:a16="http://schemas.microsoft.com/office/drawing/2014/main" id="{10F3901F-5684-B1E2-17AA-52A24455187C}"/>
              </a:ext>
            </a:extLst>
          </p:cNvPr>
          <p:cNvSpPr/>
          <p:nvPr/>
        </p:nvSpPr>
        <p:spPr>
          <a:xfrm>
            <a:off x="4528167" y="2084832"/>
            <a:ext cx="2323207"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00 00 00 00 00 00 00 00 00 </a:t>
            </a:r>
            <a:r>
              <a:rPr lang="en-US" dirty="0">
                <a:solidFill>
                  <a:srgbClr val="FF0000"/>
                </a:solidFill>
              </a:rPr>
              <a:t>25 10 4E 70 41 01 03 2C 75 1B 14 </a:t>
            </a:r>
            <a:r>
              <a:rPr lang="en-US" dirty="0"/>
              <a:t>00 00 00 00 00 00 00 …</a:t>
            </a:r>
          </a:p>
        </p:txBody>
      </p:sp>
      <p:sp>
        <p:nvSpPr>
          <p:cNvPr id="7" name="Arrow: Down 6">
            <a:extLst>
              <a:ext uri="{FF2B5EF4-FFF2-40B4-BE49-F238E27FC236}">
                <a16:creationId xmlns:a16="http://schemas.microsoft.com/office/drawing/2014/main" id="{B5968939-EB9A-2CF0-D326-4E11A1684880}"/>
              </a:ext>
            </a:extLst>
          </p:cNvPr>
          <p:cNvSpPr/>
          <p:nvPr/>
        </p:nvSpPr>
        <p:spPr>
          <a:xfrm>
            <a:off x="5180750" y="3429000"/>
            <a:ext cx="1018039" cy="13116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RLE</a:t>
            </a:r>
          </a:p>
        </p:txBody>
      </p:sp>
      <p:sp>
        <p:nvSpPr>
          <p:cNvPr id="8" name="Rectangle 7">
            <a:extLst>
              <a:ext uri="{FF2B5EF4-FFF2-40B4-BE49-F238E27FC236}">
                <a16:creationId xmlns:a16="http://schemas.microsoft.com/office/drawing/2014/main" id="{97DEAF1C-5F5B-CC70-4E5B-5B0CE408F7F1}"/>
              </a:ext>
            </a:extLst>
          </p:cNvPr>
          <p:cNvSpPr/>
          <p:nvPr/>
        </p:nvSpPr>
        <p:spPr>
          <a:xfrm>
            <a:off x="3944732" y="5050330"/>
            <a:ext cx="1014643"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00 0009</a:t>
            </a:r>
          </a:p>
        </p:txBody>
      </p:sp>
      <p:sp>
        <p:nvSpPr>
          <p:cNvPr id="10" name="Rectangle 9">
            <a:extLst>
              <a:ext uri="{FF2B5EF4-FFF2-40B4-BE49-F238E27FC236}">
                <a16:creationId xmlns:a16="http://schemas.microsoft.com/office/drawing/2014/main" id="{814DBD22-C7F2-83A1-7DA7-BA42CF21E928}"/>
              </a:ext>
            </a:extLst>
          </p:cNvPr>
          <p:cNvSpPr/>
          <p:nvPr/>
        </p:nvSpPr>
        <p:spPr>
          <a:xfrm>
            <a:off x="4964305" y="5048576"/>
            <a:ext cx="1014644"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25 0001</a:t>
            </a:r>
          </a:p>
        </p:txBody>
      </p:sp>
      <p:sp>
        <p:nvSpPr>
          <p:cNvPr id="11" name="Rectangle 10">
            <a:extLst>
              <a:ext uri="{FF2B5EF4-FFF2-40B4-BE49-F238E27FC236}">
                <a16:creationId xmlns:a16="http://schemas.microsoft.com/office/drawing/2014/main" id="{00650921-BB25-48EC-CAE5-9D5FBEE29699}"/>
              </a:ext>
            </a:extLst>
          </p:cNvPr>
          <p:cNvSpPr/>
          <p:nvPr/>
        </p:nvSpPr>
        <p:spPr>
          <a:xfrm>
            <a:off x="5988838" y="5049033"/>
            <a:ext cx="1014644"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10 0001</a:t>
            </a:r>
          </a:p>
        </p:txBody>
      </p:sp>
      <p:sp>
        <p:nvSpPr>
          <p:cNvPr id="12" name="Rectangle 11">
            <a:extLst>
              <a:ext uri="{FF2B5EF4-FFF2-40B4-BE49-F238E27FC236}">
                <a16:creationId xmlns:a16="http://schemas.microsoft.com/office/drawing/2014/main" id="{646662AB-4CF8-8D49-7082-22FC608F0699}"/>
              </a:ext>
            </a:extLst>
          </p:cNvPr>
          <p:cNvSpPr/>
          <p:nvPr/>
        </p:nvSpPr>
        <p:spPr>
          <a:xfrm>
            <a:off x="7003482" y="5050787"/>
            <a:ext cx="1014643"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4E 0001</a:t>
            </a:r>
          </a:p>
        </p:txBody>
      </p:sp>
      <p:sp>
        <p:nvSpPr>
          <p:cNvPr id="13" name="Rectangle 12">
            <a:extLst>
              <a:ext uri="{FF2B5EF4-FFF2-40B4-BE49-F238E27FC236}">
                <a16:creationId xmlns:a16="http://schemas.microsoft.com/office/drawing/2014/main" id="{25EC5BE0-C3F3-8EE2-47C0-3E2CE903DD71}"/>
              </a:ext>
            </a:extLst>
          </p:cNvPr>
          <p:cNvSpPr/>
          <p:nvPr/>
        </p:nvSpPr>
        <p:spPr>
          <a:xfrm>
            <a:off x="3944732" y="5331730"/>
            <a:ext cx="1014643"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70 0001</a:t>
            </a:r>
          </a:p>
        </p:txBody>
      </p:sp>
      <p:sp>
        <p:nvSpPr>
          <p:cNvPr id="14" name="Rectangle 13">
            <a:extLst>
              <a:ext uri="{FF2B5EF4-FFF2-40B4-BE49-F238E27FC236}">
                <a16:creationId xmlns:a16="http://schemas.microsoft.com/office/drawing/2014/main" id="{448A26EB-46A8-DE0B-768E-3B8612859D52}"/>
              </a:ext>
            </a:extLst>
          </p:cNvPr>
          <p:cNvSpPr/>
          <p:nvPr/>
        </p:nvSpPr>
        <p:spPr>
          <a:xfrm>
            <a:off x="4964305" y="5329976"/>
            <a:ext cx="1014644"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41 0001</a:t>
            </a:r>
          </a:p>
        </p:txBody>
      </p:sp>
      <p:sp>
        <p:nvSpPr>
          <p:cNvPr id="15" name="Rectangle 14">
            <a:extLst>
              <a:ext uri="{FF2B5EF4-FFF2-40B4-BE49-F238E27FC236}">
                <a16:creationId xmlns:a16="http://schemas.microsoft.com/office/drawing/2014/main" id="{53CEDC10-B9F4-04B8-7BE0-54EB7712C18D}"/>
              </a:ext>
            </a:extLst>
          </p:cNvPr>
          <p:cNvSpPr/>
          <p:nvPr/>
        </p:nvSpPr>
        <p:spPr>
          <a:xfrm>
            <a:off x="5988838" y="5330433"/>
            <a:ext cx="1014644"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01 0001</a:t>
            </a:r>
          </a:p>
        </p:txBody>
      </p:sp>
      <p:sp>
        <p:nvSpPr>
          <p:cNvPr id="16" name="Rectangle 15">
            <a:extLst>
              <a:ext uri="{FF2B5EF4-FFF2-40B4-BE49-F238E27FC236}">
                <a16:creationId xmlns:a16="http://schemas.microsoft.com/office/drawing/2014/main" id="{03D02909-38C9-6CF7-792E-DCA12122DFF1}"/>
              </a:ext>
            </a:extLst>
          </p:cNvPr>
          <p:cNvSpPr/>
          <p:nvPr/>
        </p:nvSpPr>
        <p:spPr>
          <a:xfrm>
            <a:off x="7003482" y="5332187"/>
            <a:ext cx="1014643"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03 0001</a:t>
            </a:r>
          </a:p>
        </p:txBody>
      </p:sp>
      <p:sp>
        <p:nvSpPr>
          <p:cNvPr id="17" name="Rectangle 16">
            <a:extLst>
              <a:ext uri="{FF2B5EF4-FFF2-40B4-BE49-F238E27FC236}">
                <a16:creationId xmlns:a16="http://schemas.microsoft.com/office/drawing/2014/main" id="{6C5F3150-EF5A-4C4E-4563-EACECF4B95CD}"/>
              </a:ext>
            </a:extLst>
          </p:cNvPr>
          <p:cNvSpPr/>
          <p:nvPr/>
        </p:nvSpPr>
        <p:spPr>
          <a:xfrm>
            <a:off x="3944732" y="5605623"/>
            <a:ext cx="1014643"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2C 0001</a:t>
            </a:r>
          </a:p>
        </p:txBody>
      </p:sp>
      <p:sp>
        <p:nvSpPr>
          <p:cNvPr id="18" name="Rectangle 17">
            <a:extLst>
              <a:ext uri="{FF2B5EF4-FFF2-40B4-BE49-F238E27FC236}">
                <a16:creationId xmlns:a16="http://schemas.microsoft.com/office/drawing/2014/main" id="{B1ADF90E-4122-24AC-BFE1-3B8E241B7C99}"/>
              </a:ext>
            </a:extLst>
          </p:cNvPr>
          <p:cNvSpPr/>
          <p:nvPr/>
        </p:nvSpPr>
        <p:spPr>
          <a:xfrm>
            <a:off x="4964305" y="5603869"/>
            <a:ext cx="1014644"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75 0001</a:t>
            </a:r>
          </a:p>
        </p:txBody>
      </p:sp>
      <p:sp>
        <p:nvSpPr>
          <p:cNvPr id="19" name="Rectangle 18">
            <a:extLst>
              <a:ext uri="{FF2B5EF4-FFF2-40B4-BE49-F238E27FC236}">
                <a16:creationId xmlns:a16="http://schemas.microsoft.com/office/drawing/2014/main" id="{760EF6B7-4B1C-9806-DE47-AA445D9F89B2}"/>
              </a:ext>
            </a:extLst>
          </p:cNvPr>
          <p:cNvSpPr/>
          <p:nvPr/>
        </p:nvSpPr>
        <p:spPr>
          <a:xfrm>
            <a:off x="5988838" y="5604326"/>
            <a:ext cx="1014644"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1B 0001</a:t>
            </a:r>
          </a:p>
        </p:txBody>
      </p:sp>
      <p:sp>
        <p:nvSpPr>
          <p:cNvPr id="20" name="Rectangle 19">
            <a:extLst>
              <a:ext uri="{FF2B5EF4-FFF2-40B4-BE49-F238E27FC236}">
                <a16:creationId xmlns:a16="http://schemas.microsoft.com/office/drawing/2014/main" id="{422043F1-FCC7-3536-2E47-1021EE096CE5}"/>
              </a:ext>
            </a:extLst>
          </p:cNvPr>
          <p:cNvSpPr/>
          <p:nvPr/>
        </p:nvSpPr>
        <p:spPr>
          <a:xfrm>
            <a:off x="7003482" y="5606080"/>
            <a:ext cx="1014643"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14 0001</a:t>
            </a:r>
          </a:p>
        </p:txBody>
      </p:sp>
      <p:sp>
        <p:nvSpPr>
          <p:cNvPr id="21" name="Rectangle 20">
            <a:extLst>
              <a:ext uri="{FF2B5EF4-FFF2-40B4-BE49-F238E27FC236}">
                <a16:creationId xmlns:a16="http://schemas.microsoft.com/office/drawing/2014/main" id="{AED64936-ABB2-2B83-952F-E351D65C483E}"/>
              </a:ext>
            </a:extLst>
          </p:cNvPr>
          <p:cNvSpPr/>
          <p:nvPr/>
        </p:nvSpPr>
        <p:spPr>
          <a:xfrm>
            <a:off x="3944732" y="5887023"/>
            <a:ext cx="1014643"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00 0FEC</a:t>
            </a:r>
          </a:p>
        </p:txBody>
      </p:sp>
      <p:sp>
        <p:nvSpPr>
          <p:cNvPr id="27" name="TextBox 26">
            <a:extLst>
              <a:ext uri="{FF2B5EF4-FFF2-40B4-BE49-F238E27FC236}">
                <a16:creationId xmlns:a16="http://schemas.microsoft.com/office/drawing/2014/main" id="{A0886A1C-F16E-EB66-E55C-19CE58731F5C}"/>
              </a:ext>
            </a:extLst>
          </p:cNvPr>
          <p:cNvSpPr txBox="1"/>
          <p:nvPr/>
        </p:nvSpPr>
        <p:spPr>
          <a:xfrm>
            <a:off x="3841182" y="4747130"/>
            <a:ext cx="512417" cy="369332"/>
          </a:xfrm>
          <a:prstGeom prst="rect">
            <a:avLst/>
          </a:prstGeom>
          <a:noFill/>
        </p:spPr>
        <p:txBody>
          <a:bodyPr wrap="square" rtlCol="0">
            <a:spAutoFit/>
          </a:bodyPr>
          <a:lstStyle/>
          <a:p>
            <a:r>
              <a:rPr lang="en-US" dirty="0"/>
              <a:t>Run</a:t>
            </a:r>
          </a:p>
        </p:txBody>
      </p:sp>
      <p:sp>
        <p:nvSpPr>
          <p:cNvPr id="28" name="TextBox 27">
            <a:extLst>
              <a:ext uri="{FF2B5EF4-FFF2-40B4-BE49-F238E27FC236}">
                <a16:creationId xmlns:a16="http://schemas.microsoft.com/office/drawing/2014/main" id="{F614EB89-B88A-F79A-6BDC-1B70FFB50858}"/>
              </a:ext>
            </a:extLst>
          </p:cNvPr>
          <p:cNvSpPr txBox="1"/>
          <p:nvPr/>
        </p:nvSpPr>
        <p:spPr>
          <a:xfrm>
            <a:off x="4290815" y="4748563"/>
            <a:ext cx="949741" cy="369332"/>
          </a:xfrm>
          <a:prstGeom prst="rect">
            <a:avLst/>
          </a:prstGeom>
          <a:noFill/>
        </p:spPr>
        <p:txBody>
          <a:bodyPr wrap="square" rtlCol="0">
            <a:spAutoFit/>
          </a:bodyPr>
          <a:lstStyle/>
          <a:p>
            <a:r>
              <a:rPr lang="en-US" dirty="0"/>
              <a:t>Length</a:t>
            </a:r>
          </a:p>
        </p:txBody>
      </p:sp>
      <p:sp>
        <p:nvSpPr>
          <p:cNvPr id="39" name="TextBox 38">
            <a:extLst>
              <a:ext uri="{FF2B5EF4-FFF2-40B4-BE49-F238E27FC236}">
                <a16:creationId xmlns:a16="http://schemas.microsoft.com/office/drawing/2014/main" id="{D3AAC239-12D1-119C-752E-E85A7392CD30}"/>
              </a:ext>
            </a:extLst>
          </p:cNvPr>
          <p:cNvSpPr txBox="1"/>
          <p:nvPr/>
        </p:nvSpPr>
        <p:spPr>
          <a:xfrm>
            <a:off x="7074325" y="2289386"/>
            <a:ext cx="3611345" cy="523220"/>
          </a:xfrm>
          <a:prstGeom prst="rect">
            <a:avLst/>
          </a:prstGeom>
          <a:noFill/>
        </p:spPr>
        <p:txBody>
          <a:bodyPr wrap="square" rtlCol="0">
            <a:spAutoFit/>
          </a:bodyPr>
          <a:lstStyle/>
          <a:p>
            <a:r>
              <a:rPr lang="en-US" sz="2800" dirty="0"/>
              <a:t>Size: 4096 bytes = 4KB</a:t>
            </a:r>
          </a:p>
        </p:txBody>
      </p:sp>
      <p:sp>
        <p:nvSpPr>
          <p:cNvPr id="40" name="TextBox 39">
            <a:extLst>
              <a:ext uri="{FF2B5EF4-FFF2-40B4-BE49-F238E27FC236}">
                <a16:creationId xmlns:a16="http://schemas.microsoft.com/office/drawing/2014/main" id="{3CA5C129-4D6F-FAEF-8034-91CDD315A143}"/>
              </a:ext>
            </a:extLst>
          </p:cNvPr>
          <p:cNvSpPr txBox="1"/>
          <p:nvPr/>
        </p:nvSpPr>
        <p:spPr>
          <a:xfrm>
            <a:off x="8338186" y="5236291"/>
            <a:ext cx="2347484" cy="523220"/>
          </a:xfrm>
          <a:prstGeom prst="rect">
            <a:avLst/>
          </a:prstGeom>
          <a:noFill/>
        </p:spPr>
        <p:txBody>
          <a:bodyPr wrap="square" rtlCol="0">
            <a:spAutoFit/>
          </a:bodyPr>
          <a:lstStyle/>
          <a:p>
            <a:r>
              <a:rPr lang="en-US" sz="2800" dirty="0"/>
              <a:t>Size: 39 bytes</a:t>
            </a:r>
          </a:p>
        </p:txBody>
      </p:sp>
      <p:sp>
        <p:nvSpPr>
          <p:cNvPr id="41" name="TextBox 40">
            <a:extLst>
              <a:ext uri="{FF2B5EF4-FFF2-40B4-BE49-F238E27FC236}">
                <a16:creationId xmlns:a16="http://schemas.microsoft.com/office/drawing/2014/main" id="{7A79879D-07A8-5BC2-74E9-6C077D0B8331}"/>
              </a:ext>
            </a:extLst>
          </p:cNvPr>
          <p:cNvSpPr txBox="1"/>
          <p:nvPr/>
        </p:nvSpPr>
        <p:spPr>
          <a:xfrm>
            <a:off x="3450663" y="3639158"/>
            <a:ext cx="2155008" cy="523220"/>
          </a:xfrm>
          <a:prstGeom prst="rect">
            <a:avLst/>
          </a:prstGeom>
          <a:noFill/>
        </p:spPr>
        <p:txBody>
          <a:bodyPr wrap="square" rtlCol="0">
            <a:spAutoFit/>
          </a:bodyPr>
          <a:lstStyle/>
          <a:p>
            <a:r>
              <a:rPr lang="en-US" sz="2800" dirty="0"/>
              <a:t>Byte based</a:t>
            </a:r>
          </a:p>
        </p:txBody>
      </p:sp>
    </p:spTree>
    <p:extLst>
      <p:ext uri="{BB962C8B-B14F-4D97-AF65-F5344CB8AC3E}">
        <p14:creationId xmlns:p14="http://schemas.microsoft.com/office/powerpoint/2010/main" val="2128397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0AEC-BA39-010C-DEB0-D23CDAEC716E}"/>
              </a:ext>
            </a:extLst>
          </p:cNvPr>
          <p:cNvSpPr>
            <a:spLocks noGrp="1"/>
          </p:cNvSpPr>
          <p:nvPr>
            <p:ph type="title"/>
          </p:nvPr>
        </p:nvSpPr>
        <p:spPr/>
        <p:txBody>
          <a:bodyPr/>
          <a:lstStyle/>
          <a:p>
            <a:r>
              <a:rPr lang="en-US" u="sng" dirty="0"/>
              <a:t>XB</a:t>
            </a:r>
            <a:r>
              <a:rPr lang="en-US" dirty="0"/>
              <a:t>RLE – XOR binary (and </a:t>
            </a:r>
            <a:r>
              <a:rPr lang="en-US" dirty="0" err="1"/>
              <a:t>rle</a:t>
            </a:r>
            <a:r>
              <a:rPr lang="en-US" dirty="0"/>
              <a:t>)</a:t>
            </a:r>
          </a:p>
        </p:txBody>
      </p:sp>
      <p:sp>
        <p:nvSpPr>
          <p:cNvPr id="4" name="Footer Placeholder 3">
            <a:extLst>
              <a:ext uri="{FF2B5EF4-FFF2-40B4-BE49-F238E27FC236}">
                <a16:creationId xmlns:a16="http://schemas.microsoft.com/office/drawing/2014/main" id="{EACFA31B-E407-CF7C-D0F9-76B4F88F6880}"/>
              </a:ext>
            </a:extLst>
          </p:cNvPr>
          <p:cNvSpPr>
            <a:spLocks noGrp="1"/>
          </p:cNvSpPr>
          <p:nvPr>
            <p:ph type="ftr" sz="quarter" idx="11"/>
          </p:nvPr>
        </p:nvSpPr>
        <p:spPr/>
        <p:txBody>
          <a:bodyPr/>
          <a:lstStyle/>
          <a:p>
            <a:r>
              <a:rPr lang="en-US" dirty="0"/>
              <a:t>Bandwidth optimization</a:t>
            </a:r>
          </a:p>
        </p:txBody>
      </p:sp>
      <p:sp>
        <p:nvSpPr>
          <p:cNvPr id="5" name="Slide Number Placeholder 4">
            <a:extLst>
              <a:ext uri="{FF2B5EF4-FFF2-40B4-BE49-F238E27FC236}">
                <a16:creationId xmlns:a16="http://schemas.microsoft.com/office/drawing/2014/main" id="{1842202B-A4B0-2EE3-043B-B2CE1559EA2C}"/>
              </a:ext>
            </a:extLst>
          </p:cNvPr>
          <p:cNvSpPr>
            <a:spLocks noGrp="1"/>
          </p:cNvSpPr>
          <p:nvPr>
            <p:ph type="sldNum" sz="quarter" idx="12"/>
          </p:nvPr>
        </p:nvSpPr>
        <p:spPr/>
        <p:txBody>
          <a:bodyPr/>
          <a:lstStyle/>
          <a:p>
            <a:fld id="{4FAB73BC-B049-4115-A692-8D63A059BFB8}" type="slidenum">
              <a:rPr lang="en-US" smtClean="0"/>
              <a:t>26</a:t>
            </a:fld>
            <a:endParaRPr lang="en-US" dirty="0"/>
          </a:p>
        </p:txBody>
      </p:sp>
      <p:sp>
        <p:nvSpPr>
          <p:cNvPr id="6" name="Rectangle 5">
            <a:extLst>
              <a:ext uri="{FF2B5EF4-FFF2-40B4-BE49-F238E27FC236}">
                <a16:creationId xmlns:a16="http://schemas.microsoft.com/office/drawing/2014/main" id="{10F3901F-5684-B1E2-17AA-52A24455187C}"/>
              </a:ext>
            </a:extLst>
          </p:cNvPr>
          <p:cNvSpPr/>
          <p:nvPr/>
        </p:nvSpPr>
        <p:spPr>
          <a:xfrm>
            <a:off x="4528167" y="2084832"/>
            <a:ext cx="2323207"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00 00 00 00 00 00 00 00 00 </a:t>
            </a:r>
            <a:r>
              <a:rPr lang="en-US" dirty="0">
                <a:solidFill>
                  <a:srgbClr val="FF0000"/>
                </a:solidFill>
              </a:rPr>
              <a:t>25 10 4E 70 41 01 03 2C 75 1B 14 </a:t>
            </a:r>
            <a:r>
              <a:rPr lang="en-US" dirty="0"/>
              <a:t>00 00 00 00 00 00 00 …</a:t>
            </a:r>
          </a:p>
        </p:txBody>
      </p:sp>
      <p:sp>
        <p:nvSpPr>
          <p:cNvPr id="7" name="Arrow: Down 6">
            <a:extLst>
              <a:ext uri="{FF2B5EF4-FFF2-40B4-BE49-F238E27FC236}">
                <a16:creationId xmlns:a16="http://schemas.microsoft.com/office/drawing/2014/main" id="{B5968939-EB9A-2CF0-D326-4E11A1684880}"/>
              </a:ext>
            </a:extLst>
          </p:cNvPr>
          <p:cNvSpPr/>
          <p:nvPr/>
        </p:nvSpPr>
        <p:spPr>
          <a:xfrm>
            <a:off x="5180750" y="3429000"/>
            <a:ext cx="1018039" cy="13116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RLE</a:t>
            </a:r>
          </a:p>
        </p:txBody>
      </p:sp>
      <p:sp>
        <p:nvSpPr>
          <p:cNvPr id="8" name="Rectangle 7">
            <a:extLst>
              <a:ext uri="{FF2B5EF4-FFF2-40B4-BE49-F238E27FC236}">
                <a16:creationId xmlns:a16="http://schemas.microsoft.com/office/drawing/2014/main" id="{97DEAF1C-5F5B-CC70-4E5B-5B0CE408F7F1}"/>
              </a:ext>
            </a:extLst>
          </p:cNvPr>
          <p:cNvSpPr/>
          <p:nvPr/>
        </p:nvSpPr>
        <p:spPr>
          <a:xfrm>
            <a:off x="4842932" y="4880371"/>
            <a:ext cx="1948069"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00000000  0002</a:t>
            </a:r>
          </a:p>
        </p:txBody>
      </p:sp>
      <p:sp>
        <p:nvSpPr>
          <p:cNvPr id="13" name="Rectangle 12">
            <a:extLst>
              <a:ext uri="{FF2B5EF4-FFF2-40B4-BE49-F238E27FC236}">
                <a16:creationId xmlns:a16="http://schemas.microsoft.com/office/drawing/2014/main" id="{25EC5BE0-C3F3-8EE2-47C0-3E2CE903DD71}"/>
              </a:ext>
            </a:extLst>
          </p:cNvPr>
          <p:cNvSpPr/>
          <p:nvPr/>
        </p:nvSpPr>
        <p:spPr>
          <a:xfrm>
            <a:off x="4842933" y="5161771"/>
            <a:ext cx="19480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00</a:t>
            </a:r>
            <a:r>
              <a:rPr lang="en-US" dirty="0">
                <a:solidFill>
                  <a:srgbClr val="FF0000"/>
                </a:solidFill>
              </a:rPr>
              <a:t>25104E</a:t>
            </a:r>
            <a:r>
              <a:rPr lang="en-US" dirty="0">
                <a:solidFill>
                  <a:schemeClr val="bg1"/>
                </a:solidFill>
              </a:rPr>
              <a:t>  0001</a:t>
            </a:r>
          </a:p>
        </p:txBody>
      </p:sp>
      <p:sp>
        <p:nvSpPr>
          <p:cNvPr id="17" name="Rectangle 16">
            <a:extLst>
              <a:ext uri="{FF2B5EF4-FFF2-40B4-BE49-F238E27FC236}">
                <a16:creationId xmlns:a16="http://schemas.microsoft.com/office/drawing/2014/main" id="{6C5F3150-EF5A-4C4E-4563-EACECF4B95CD}"/>
              </a:ext>
            </a:extLst>
          </p:cNvPr>
          <p:cNvSpPr/>
          <p:nvPr/>
        </p:nvSpPr>
        <p:spPr>
          <a:xfrm>
            <a:off x="4842933" y="5435664"/>
            <a:ext cx="19480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rPr>
              <a:t>70410103</a:t>
            </a:r>
            <a:r>
              <a:rPr lang="en-US" dirty="0">
                <a:solidFill>
                  <a:schemeClr val="bg1"/>
                </a:solidFill>
              </a:rPr>
              <a:t>  0001</a:t>
            </a:r>
          </a:p>
        </p:txBody>
      </p:sp>
      <p:sp>
        <p:nvSpPr>
          <p:cNvPr id="21" name="Rectangle 20">
            <a:extLst>
              <a:ext uri="{FF2B5EF4-FFF2-40B4-BE49-F238E27FC236}">
                <a16:creationId xmlns:a16="http://schemas.microsoft.com/office/drawing/2014/main" id="{AED64936-ABB2-2B83-952F-E351D65C483E}"/>
              </a:ext>
            </a:extLst>
          </p:cNvPr>
          <p:cNvSpPr/>
          <p:nvPr/>
        </p:nvSpPr>
        <p:spPr>
          <a:xfrm>
            <a:off x="4842933" y="5717064"/>
            <a:ext cx="19480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rPr>
              <a:t>2C751B14</a:t>
            </a:r>
            <a:r>
              <a:rPr lang="en-US" dirty="0">
                <a:solidFill>
                  <a:schemeClr val="bg1"/>
                </a:solidFill>
              </a:rPr>
              <a:t>  0001</a:t>
            </a:r>
          </a:p>
        </p:txBody>
      </p:sp>
      <p:sp>
        <p:nvSpPr>
          <p:cNvPr id="27" name="TextBox 26">
            <a:extLst>
              <a:ext uri="{FF2B5EF4-FFF2-40B4-BE49-F238E27FC236}">
                <a16:creationId xmlns:a16="http://schemas.microsoft.com/office/drawing/2014/main" id="{A0886A1C-F16E-EB66-E55C-19CE58731F5C}"/>
              </a:ext>
            </a:extLst>
          </p:cNvPr>
          <p:cNvSpPr txBox="1"/>
          <p:nvPr/>
        </p:nvSpPr>
        <p:spPr>
          <a:xfrm>
            <a:off x="4895940" y="4560514"/>
            <a:ext cx="512417" cy="369332"/>
          </a:xfrm>
          <a:prstGeom prst="rect">
            <a:avLst/>
          </a:prstGeom>
          <a:noFill/>
        </p:spPr>
        <p:txBody>
          <a:bodyPr wrap="square" rtlCol="0">
            <a:spAutoFit/>
          </a:bodyPr>
          <a:lstStyle/>
          <a:p>
            <a:r>
              <a:rPr lang="en-US" dirty="0"/>
              <a:t>Run</a:t>
            </a:r>
          </a:p>
        </p:txBody>
      </p:sp>
      <p:sp>
        <p:nvSpPr>
          <p:cNvPr id="28" name="TextBox 27">
            <a:extLst>
              <a:ext uri="{FF2B5EF4-FFF2-40B4-BE49-F238E27FC236}">
                <a16:creationId xmlns:a16="http://schemas.microsoft.com/office/drawing/2014/main" id="{F614EB89-B88A-F79A-6BDC-1B70FFB50858}"/>
              </a:ext>
            </a:extLst>
          </p:cNvPr>
          <p:cNvSpPr txBox="1"/>
          <p:nvPr/>
        </p:nvSpPr>
        <p:spPr>
          <a:xfrm>
            <a:off x="5993577" y="4558759"/>
            <a:ext cx="949741" cy="369332"/>
          </a:xfrm>
          <a:prstGeom prst="rect">
            <a:avLst/>
          </a:prstGeom>
          <a:noFill/>
        </p:spPr>
        <p:txBody>
          <a:bodyPr wrap="square" rtlCol="0">
            <a:spAutoFit/>
          </a:bodyPr>
          <a:lstStyle/>
          <a:p>
            <a:r>
              <a:rPr lang="en-US" dirty="0"/>
              <a:t>Count</a:t>
            </a:r>
          </a:p>
        </p:txBody>
      </p:sp>
      <p:sp>
        <p:nvSpPr>
          <p:cNvPr id="39" name="TextBox 38">
            <a:extLst>
              <a:ext uri="{FF2B5EF4-FFF2-40B4-BE49-F238E27FC236}">
                <a16:creationId xmlns:a16="http://schemas.microsoft.com/office/drawing/2014/main" id="{D3AAC239-12D1-119C-752E-E85A7392CD30}"/>
              </a:ext>
            </a:extLst>
          </p:cNvPr>
          <p:cNvSpPr txBox="1"/>
          <p:nvPr/>
        </p:nvSpPr>
        <p:spPr>
          <a:xfrm>
            <a:off x="7074324" y="2289386"/>
            <a:ext cx="3669876" cy="523220"/>
          </a:xfrm>
          <a:prstGeom prst="rect">
            <a:avLst/>
          </a:prstGeom>
          <a:noFill/>
        </p:spPr>
        <p:txBody>
          <a:bodyPr wrap="square" rtlCol="0">
            <a:spAutoFit/>
          </a:bodyPr>
          <a:lstStyle/>
          <a:p>
            <a:r>
              <a:rPr lang="en-US" sz="2800" dirty="0"/>
              <a:t>Size: 4096 bytes = 4KB</a:t>
            </a:r>
          </a:p>
        </p:txBody>
      </p:sp>
      <p:sp>
        <p:nvSpPr>
          <p:cNvPr id="40" name="TextBox 39">
            <a:extLst>
              <a:ext uri="{FF2B5EF4-FFF2-40B4-BE49-F238E27FC236}">
                <a16:creationId xmlns:a16="http://schemas.microsoft.com/office/drawing/2014/main" id="{3CA5C129-4D6F-FAEF-8034-91CDD315A143}"/>
              </a:ext>
            </a:extLst>
          </p:cNvPr>
          <p:cNvSpPr txBox="1"/>
          <p:nvPr/>
        </p:nvSpPr>
        <p:spPr>
          <a:xfrm>
            <a:off x="7183104" y="5388158"/>
            <a:ext cx="2464479" cy="523220"/>
          </a:xfrm>
          <a:prstGeom prst="rect">
            <a:avLst/>
          </a:prstGeom>
          <a:noFill/>
        </p:spPr>
        <p:txBody>
          <a:bodyPr wrap="square" rtlCol="0">
            <a:spAutoFit/>
          </a:bodyPr>
          <a:lstStyle/>
          <a:p>
            <a:r>
              <a:rPr lang="en-US" sz="2800" dirty="0"/>
              <a:t>Size: 30 bytes</a:t>
            </a:r>
          </a:p>
        </p:txBody>
      </p:sp>
      <p:sp>
        <p:nvSpPr>
          <p:cNvPr id="41" name="TextBox 40">
            <a:extLst>
              <a:ext uri="{FF2B5EF4-FFF2-40B4-BE49-F238E27FC236}">
                <a16:creationId xmlns:a16="http://schemas.microsoft.com/office/drawing/2014/main" id="{7A79879D-07A8-5BC2-74E9-6C077D0B8331}"/>
              </a:ext>
            </a:extLst>
          </p:cNvPr>
          <p:cNvSpPr txBox="1"/>
          <p:nvPr/>
        </p:nvSpPr>
        <p:spPr>
          <a:xfrm>
            <a:off x="2305040" y="3624144"/>
            <a:ext cx="3282123" cy="954107"/>
          </a:xfrm>
          <a:prstGeom prst="rect">
            <a:avLst/>
          </a:prstGeom>
          <a:noFill/>
        </p:spPr>
        <p:txBody>
          <a:bodyPr wrap="square" rtlCol="0">
            <a:spAutoFit/>
          </a:bodyPr>
          <a:lstStyle/>
          <a:p>
            <a:r>
              <a:rPr lang="en-US" sz="2800" dirty="0"/>
              <a:t>Word based</a:t>
            </a:r>
            <a:br>
              <a:rPr lang="en-US" sz="2800" dirty="0"/>
            </a:br>
            <a:r>
              <a:rPr lang="en-US" sz="2800" dirty="0"/>
              <a:t>(word = 4 bytes)</a:t>
            </a:r>
          </a:p>
        </p:txBody>
      </p:sp>
      <p:sp>
        <p:nvSpPr>
          <p:cNvPr id="3" name="Rectangle 2">
            <a:extLst>
              <a:ext uri="{FF2B5EF4-FFF2-40B4-BE49-F238E27FC236}">
                <a16:creationId xmlns:a16="http://schemas.microsoft.com/office/drawing/2014/main" id="{AAEF1897-613F-9627-8934-CF80D8997C1D}"/>
              </a:ext>
            </a:extLst>
          </p:cNvPr>
          <p:cNvSpPr/>
          <p:nvPr/>
        </p:nvSpPr>
        <p:spPr>
          <a:xfrm>
            <a:off x="4842932" y="5998464"/>
            <a:ext cx="1948068"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00000000  03FB</a:t>
            </a:r>
          </a:p>
        </p:txBody>
      </p:sp>
    </p:spTree>
    <p:extLst>
      <p:ext uri="{BB962C8B-B14F-4D97-AF65-F5344CB8AC3E}">
        <p14:creationId xmlns:p14="http://schemas.microsoft.com/office/powerpoint/2010/main" val="1912619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02CCD-726F-A920-13E3-7108E1936FD1}"/>
              </a:ext>
            </a:extLst>
          </p:cNvPr>
          <p:cNvSpPr>
            <a:spLocks noGrp="1"/>
          </p:cNvSpPr>
          <p:nvPr>
            <p:ph type="title"/>
          </p:nvPr>
        </p:nvSpPr>
        <p:spPr/>
        <p:txBody>
          <a:bodyPr/>
          <a:lstStyle/>
          <a:p>
            <a:r>
              <a:rPr lang="en-US" dirty="0"/>
              <a:t>XBRLE – Receiver side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6D5446-82D3-8864-A30F-3C71F187BE37}"/>
                  </a:ext>
                </a:extLst>
              </p:cNvPr>
              <p:cNvSpPr>
                <a:spLocks noGrp="1"/>
              </p:cNvSpPr>
              <p:nvPr>
                <p:ph idx="1"/>
              </p:nvPr>
            </p:nvSpPr>
            <p:spPr/>
            <p:txBody>
              <a:bodyPr>
                <a:normAutofit/>
              </a:bodyPr>
              <a:lstStyle/>
              <a:p>
                <a:pPr>
                  <a:buFont typeface="Wingdings" panose="05000000000000000000" pitchFamily="2" charset="2"/>
                  <a:buChar char="q"/>
                </a:pPr>
                <a14:m>
                  <m:oMath xmlns:m="http://schemas.openxmlformats.org/officeDocument/2006/math">
                    <m:r>
                      <a:rPr lang="en-US" sz="2800" b="1" i="1" smtClean="0">
                        <a:latin typeface="Cambria Math" panose="02040503050406030204" pitchFamily="18" charset="0"/>
                      </a:rPr>
                      <m:t> </m:t>
                    </m:r>
                    <m:r>
                      <a:rPr lang="en-US" sz="2800" b="1" i="1" smtClean="0">
                        <a:latin typeface="Cambria Math" panose="02040503050406030204" pitchFamily="18" charset="0"/>
                      </a:rPr>
                      <m:t>𝑷</m:t>
                    </m:r>
                    <m:r>
                      <m:rPr>
                        <m:nor/>
                      </m:rPr>
                      <a:rPr lang="en-US" sz="2800"/>
                      <m:t>⊕</m:t>
                    </m:r>
                    <m:r>
                      <a:rPr lang="en-US" sz="2800" b="1" i="1" smtClean="0">
                        <a:latin typeface="Cambria Math" panose="02040503050406030204" pitchFamily="18" charset="0"/>
                      </a:rPr>
                      <m:t>𝑪</m:t>
                    </m:r>
                    <m:r>
                      <a:rPr lang="en-US" sz="2800" b="0" i="1" smtClean="0">
                        <a:latin typeface="Cambria Math" panose="02040503050406030204" pitchFamily="18" charset="0"/>
                      </a:rPr>
                      <m:t>=</m:t>
                    </m:r>
                    <m:r>
                      <a:rPr lang="en-US" sz="2800" b="1" i="1" smtClean="0">
                        <a:latin typeface="Cambria Math" panose="02040503050406030204" pitchFamily="18" charset="0"/>
                      </a:rPr>
                      <m:t>𝑿</m:t>
                    </m:r>
                    <m:r>
                      <a:rPr lang="en-US" sz="2800" b="0" i="1" smtClean="0">
                        <a:latin typeface="Cambria Math" panose="02040503050406030204" pitchFamily="18" charset="0"/>
                      </a:rPr>
                      <m:t>⇒</m:t>
                    </m:r>
                    <m:r>
                      <a:rPr lang="en-US" sz="2800" b="1" i="1" smtClean="0">
                        <a:latin typeface="Cambria Math" panose="02040503050406030204" pitchFamily="18" charset="0"/>
                      </a:rPr>
                      <m:t>𝑷</m:t>
                    </m:r>
                    <m:r>
                      <m:rPr>
                        <m:nor/>
                      </m:rPr>
                      <a:rPr lang="en-US" sz="2800"/>
                      <m:t>⊕</m:t>
                    </m:r>
                    <m:r>
                      <a:rPr lang="en-US" sz="2800" b="1" i="1" smtClean="0">
                        <a:latin typeface="Cambria Math" panose="02040503050406030204" pitchFamily="18" charset="0"/>
                      </a:rPr>
                      <m:t>𝑿</m:t>
                    </m:r>
                    <m:r>
                      <a:rPr lang="en-US" sz="2800" b="0" i="1" smtClean="0">
                        <a:latin typeface="Cambria Math" panose="02040503050406030204" pitchFamily="18" charset="0"/>
                      </a:rPr>
                      <m:t>=</m:t>
                    </m:r>
                    <m:r>
                      <a:rPr lang="en-US" sz="2800" b="1" i="1" smtClean="0">
                        <a:latin typeface="Cambria Math" panose="02040503050406030204" pitchFamily="18" charset="0"/>
                      </a:rPr>
                      <m:t>𝑪</m:t>
                    </m:r>
                  </m:oMath>
                </a14:m>
                <a:endParaRPr lang="en-US" sz="2800" b="1" dirty="0"/>
              </a:p>
            </p:txBody>
          </p:sp>
        </mc:Choice>
        <mc:Fallback xmlns="">
          <p:sp>
            <p:nvSpPr>
              <p:cNvPr id="3" name="Content Placeholder 2">
                <a:extLst>
                  <a:ext uri="{FF2B5EF4-FFF2-40B4-BE49-F238E27FC236}">
                    <a16:creationId xmlns:a16="http://schemas.microsoft.com/office/drawing/2014/main" id="{AF6D5446-82D3-8864-A30F-3C71F187BE3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8916F7F-7564-069B-E36C-1948BD66EC9E}"/>
              </a:ext>
            </a:extLst>
          </p:cNvPr>
          <p:cNvSpPr>
            <a:spLocks noGrp="1"/>
          </p:cNvSpPr>
          <p:nvPr>
            <p:ph type="ftr" sz="quarter" idx="11"/>
          </p:nvPr>
        </p:nvSpPr>
        <p:spPr/>
        <p:txBody>
          <a:bodyPr/>
          <a:lstStyle/>
          <a:p>
            <a:r>
              <a:rPr lang="en-US" dirty="0"/>
              <a:t>Bandwidth optimization</a:t>
            </a:r>
          </a:p>
        </p:txBody>
      </p:sp>
      <p:sp>
        <p:nvSpPr>
          <p:cNvPr id="5" name="Slide Number Placeholder 4">
            <a:extLst>
              <a:ext uri="{FF2B5EF4-FFF2-40B4-BE49-F238E27FC236}">
                <a16:creationId xmlns:a16="http://schemas.microsoft.com/office/drawing/2014/main" id="{B45676AE-C1A4-8925-4CBE-FE7384C1D48C}"/>
              </a:ext>
            </a:extLst>
          </p:cNvPr>
          <p:cNvSpPr>
            <a:spLocks noGrp="1"/>
          </p:cNvSpPr>
          <p:nvPr>
            <p:ph type="sldNum" sz="quarter" idx="12"/>
          </p:nvPr>
        </p:nvSpPr>
        <p:spPr/>
        <p:txBody>
          <a:bodyPr/>
          <a:lstStyle/>
          <a:p>
            <a:fld id="{4FAB73BC-B049-4115-A692-8D63A059BFB8}" type="slidenum">
              <a:rPr lang="en-US" smtClean="0"/>
              <a:t>27</a:t>
            </a:fld>
            <a:endParaRPr lang="en-US" dirty="0"/>
          </a:p>
        </p:txBody>
      </p:sp>
      <p:sp>
        <p:nvSpPr>
          <p:cNvPr id="6" name="Rectangle 5">
            <a:extLst>
              <a:ext uri="{FF2B5EF4-FFF2-40B4-BE49-F238E27FC236}">
                <a16:creationId xmlns:a16="http://schemas.microsoft.com/office/drawing/2014/main" id="{53498E2A-1F41-1DB3-574C-CF19058C1CBF}"/>
              </a:ext>
            </a:extLst>
          </p:cNvPr>
          <p:cNvSpPr/>
          <p:nvPr/>
        </p:nvSpPr>
        <p:spPr>
          <a:xfrm>
            <a:off x="672915" y="3992475"/>
            <a:ext cx="1677137"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00000000  0002</a:t>
            </a:r>
          </a:p>
        </p:txBody>
      </p:sp>
      <p:sp>
        <p:nvSpPr>
          <p:cNvPr id="7" name="Rectangle 6">
            <a:extLst>
              <a:ext uri="{FF2B5EF4-FFF2-40B4-BE49-F238E27FC236}">
                <a16:creationId xmlns:a16="http://schemas.microsoft.com/office/drawing/2014/main" id="{C78EDA25-BC9F-55CB-BE11-683BFF8FF446}"/>
              </a:ext>
            </a:extLst>
          </p:cNvPr>
          <p:cNvSpPr/>
          <p:nvPr/>
        </p:nvSpPr>
        <p:spPr>
          <a:xfrm>
            <a:off x="672916" y="4273875"/>
            <a:ext cx="1677136"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00</a:t>
            </a:r>
            <a:r>
              <a:rPr lang="en-US" sz="1600" dirty="0">
                <a:solidFill>
                  <a:srgbClr val="FF0000"/>
                </a:solidFill>
              </a:rPr>
              <a:t>25104E</a:t>
            </a:r>
            <a:r>
              <a:rPr lang="en-US" sz="1600" dirty="0">
                <a:solidFill>
                  <a:schemeClr val="bg1"/>
                </a:solidFill>
              </a:rPr>
              <a:t>  0001</a:t>
            </a:r>
          </a:p>
        </p:txBody>
      </p:sp>
      <p:sp>
        <p:nvSpPr>
          <p:cNvPr id="8" name="Rectangle 7">
            <a:extLst>
              <a:ext uri="{FF2B5EF4-FFF2-40B4-BE49-F238E27FC236}">
                <a16:creationId xmlns:a16="http://schemas.microsoft.com/office/drawing/2014/main" id="{3CCD1F90-57A9-029B-2CD1-1DCE65FAE69A}"/>
              </a:ext>
            </a:extLst>
          </p:cNvPr>
          <p:cNvSpPr/>
          <p:nvPr/>
        </p:nvSpPr>
        <p:spPr>
          <a:xfrm>
            <a:off x="672916" y="4547768"/>
            <a:ext cx="1677136"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70410103</a:t>
            </a:r>
            <a:r>
              <a:rPr lang="en-US" sz="1600" dirty="0">
                <a:solidFill>
                  <a:schemeClr val="bg1"/>
                </a:solidFill>
              </a:rPr>
              <a:t>  0001</a:t>
            </a:r>
          </a:p>
        </p:txBody>
      </p:sp>
      <p:sp>
        <p:nvSpPr>
          <p:cNvPr id="9" name="Rectangle 8">
            <a:extLst>
              <a:ext uri="{FF2B5EF4-FFF2-40B4-BE49-F238E27FC236}">
                <a16:creationId xmlns:a16="http://schemas.microsoft.com/office/drawing/2014/main" id="{6C280C75-FF37-01EF-619E-72218883C19A}"/>
              </a:ext>
            </a:extLst>
          </p:cNvPr>
          <p:cNvSpPr/>
          <p:nvPr/>
        </p:nvSpPr>
        <p:spPr>
          <a:xfrm>
            <a:off x="672916" y="4829168"/>
            <a:ext cx="1677136"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2C751B14</a:t>
            </a:r>
            <a:r>
              <a:rPr lang="en-US" sz="1600" dirty="0">
                <a:solidFill>
                  <a:schemeClr val="bg1"/>
                </a:solidFill>
              </a:rPr>
              <a:t>  0001</a:t>
            </a:r>
          </a:p>
        </p:txBody>
      </p:sp>
      <p:sp>
        <p:nvSpPr>
          <p:cNvPr id="10" name="Rectangle 9">
            <a:extLst>
              <a:ext uri="{FF2B5EF4-FFF2-40B4-BE49-F238E27FC236}">
                <a16:creationId xmlns:a16="http://schemas.microsoft.com/office/drawing/2014/main" id="{D87F10F9-8791-7D5A-B3D6-15D4881268CA}"/>
              </a:ext>
            </a:extLst>
          </p:cNvPr>
          <p:cNvSpPr/>
          <p:nvPr/>
        </p:nvSpPr>
        <p:spPr>
          <a:xfrm>
            <a:off x="672915" y="5110568"/>
            <a:ext cx="1677136"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00000000  03FB</a:t>
            </a:r>
          </a:p>
        </p:txBody>
      </p:sp>
      <p:sp>
        <p:nvSpPr>
          <p:cNvPr id="12" name="Arrow: Right 11">
            <a:extLst>
              <a:ext uri="{FF2B5EF4-FFF2-40B4-BE49-F238E27FC236}">
                <a16:creationId xmlns:a16="http://schemas.microsoft.com/office/drawing/2014/main" id="{7CA04517-B802-F89D-238E-F0E223015FE8}"/>
              </a:ext>
            </a:extLst>
          </p:cNvPr>
          <p:cNvSpPr/>
          <p:nvPr/>
        </p:nvSpPr>
        <p:spPr>
          <a:xfrm>
            <a:off x="2546516" y="4261230"/>
            <a:ext cx="1498206" cy="830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RLE Decode</a:t>
            </a:r>
          </a:p>
        </p:txBody>
      </p:sp>
      <p:sp>
        <p:nvSpPr>
          <p:cNvPr id="13" name="TextBox 12">
            <a:extLst>
              <a:ext uri="{FF2B5EF4-FFF2-40B4-BE49-F238E27FC236}">
                <a16:creationId xmlns:a16="http://schemas.microsoft.com/office/drawing/2014/main" id="{73924472-20EA-238E-3359-05CF6567464D}"/>
              </a:ext>
            </a:extLst>
          </p:cNvPr>
          <p:cNvSpPr txBox="1"/>
          <p:nvPr/>
        </p:nvSpPr>
        <p:spPr>
          <a:xfrm>
            <a:off x="329474" y="3472860"/>
            <a:ext cx="2881694" cy="523220"/>
          </a:xfrm>
          <a:prstGeom prst="rect">
            <a:avLst/>
          </a:prstGeom>
          <a:noFill/>
        </p:spPr>
        <p:txBody>
          <a:bodyPr wrap="square" rtlCol="0">
            <a:spAutoFit/>
          </a:bodyPr>
          <a:lstStyle/>
          <a:p>
            <a:r>
              <a:rPr lang="en-US" sz="2800" dirty="0"/>
              <a:t>XBRLE message</a:t>
            </a:r>
          </a:p>
        </p:txBody>
      </p:sp>
      <p:sp>
        <p:nvSpPr>
          <p:cNvPr id="14" name="Rectangle 13">
            <a:extLst>
              <a:ext uri="{FF2B5EF4-FFF2-40B4-BE49-F238E27FC236}">
                <a16:creationId xmlns:a16="http://schemas.microsoft.com/office/drawing/2014/main" id="{061F9EEE-706F-A955-1BC8-0BC9A6ED5CC1}"/>
              </a:ext>
            </a:extLst>
          </p:cNvPr>
          <p:cNvSpPr/>
          <p:nvPr/>
        </p:nvSpPr>
        <p:spPr>
          <a:xfrm>
            <a:off x="4163034" y="4103623"/>
            <a:ext cx="2121055" cy="1144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00 00 00 00 00 00 00 00 00 </a:t>
            </a:r>
            <a:r>
              <a:rPr lang="en-US" sz="1600" dirty="0">
                <a:solidFill>
                  <a:srgbClr val="FF0000"/>
                </a:solidFill>
              </a:rPr>
              <a:t>25 10 4E 70 41 01 03 2C 75 1B 14 </a:t>
            </a:r>
            <a:r>
              <a:rPr lang="en-US" sz="1600" dirty="0"/>
              <a:t>00 00 00 00 00 00 00 …</a:t>
            </a:r>
          </a:p>
        </p:txBody>
      </p:sp>
      <p:sp>
        <p:nvSpPr>
          <p:cNvPr id="15" name="TextBox 14">
            <a:extLst>
              <a:ext uri="{FF2B5EF4-FFF2-40B4-BE49-F238E27FC236}">
                <a16:creationId xmlns:a16="http://schemas.microsoft.com/office/drawing/2014/main" id="{2BC4ED1A-31FB-14EA-440B-C10A8EA65557}"/>
              </a:ext>
            </a:extLst>
          </p:cNvPr>
          <p:cNvSpPr txBox="1"/>
          <p:nvPr/>
        </p:nvSpPr>
        <p:spPr>
          <a:xfrm>
            <a:off x="3978913" y="3472860"/>
            <a:ext cx="2932930" cy="523220"/>
          </a:xfrm>
          <a:prstGeom prst="rect">
            <a:avLst/>
          </a:prstGeom>
          <a:noFill/>
        </p:spPr>
        <p:txBody>
          <a:bodyPr wrap="square" rtlCol="0">
            <a:spAutoFit/>
          </a:bodyPr>
          <a:lstStyle/>
          <a:p>
            <a:r>
              <a:rPr lang="en-US" sz="2800" b="1" u="sng" dirty="0"/>
              <a:t>X</a:t>
            </a:r>
            <a:r>
              <a:rPr lang="en-US" sz="2800" dirty="0"/>
              <a:t>ORed message</a:t>
            </a:r>
          </a:p>
        </p:txBody>
      </p:sp>
      <p:sp>
        <p:nvSpPr>
          <p:cNvPr id="17" name="Rectangle 16">
            <a:extLst>
              <a:ext uri="{FF2B5EF4-FFF2-40B4-BE49-F238E27FC236}">
                <a16:creationId xmlns:a16="http://schemas.microsoft.com/office/drawing/2014/main" id="{9E5535B9-7613-3BA5-A739-36BEC2A0E5DA}"/>
              </a:ext>
            </a:extLst>
          </p:cNvPr>
          <p:cNvSpPr/>
          <p:nvPr/>
        </p:nvSpPr>
        <p:spPr>
          <a:xfrm>
            <a:off x="6835209" y="2741831"/>
            <a:ext cx="2136513" cy="872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79 6F 75 74 75 2E 62 65 2F 64 51 77 34 77 39 57 67 58 63 51…</a:t>
            </a:r>
          </a:p>
        </p:txBody>
      </p:sp>
      <p:sp>
        <p:nvSpPr>
          <p:cNvPr id="18" name="TextBox 17">
            <a:extLst>
              <a:ext uri="{FF2B5EF4-FFF2-40B4-BE49-F238E27FC236}">
                <a16:creationId xmlns:a16="http://schemas.microsoft.com/office/drawing/2014/main" id="{1A5B6912-2D5F-FA34-0903-DA20E4509E67}"/>
              </a:ext>
            </a:extLst>
          </p:cNvPr>
          <p:cNvSpPr txBox="1"/>
          <p:nvPr/>
        </p:nvSpPr>
        <p:spPr>
          <a:xfrm>
            <a:off x="6570513" y="2095682"/>
            <a:ext cx="2847365" cy="523220"/>
          </a:xfrm>
          <a:prstGeom prst="rect">
            <a:avLst/>
          </a:prstGeom>
          <a:noFill/>
        </p:spPr>
        <p:txBody>
          <a:bodyPr wrap="square" rtlCol="0">
            <a:spAutoFit/>
          </a:bodyPr>
          <a:lstStyle/>
          <a:p>
            <a:r>
              <a:rPr lang="en-US" sz="2800" b="1" u="sng" dirty="0"/>
              <a:t>P</a:t>
            </a:r>
            <a:r>
              <a:rPr lang="en-US" sz="2800" dirty="0"/>
              <a:t>revious version</a:t>
            </a:r>
          </a:p>
        </p:txBody>
      </p:sp>
      <p:sp>
        <p:nvSpPr>
          <p:cNvPr id="19" name="Flowchart: Process 18">
            <a:extLst>
              <a:ext uri="{FF2B5EF4-FFF2-40B4-BE49-F238E27FC236}">
                <a16:creationId xmlns:a16="http://schemas.microsoft.com/office/drawing/2014/main" id="{80986881-A2E5-00D3-71D2-6203E69F9372}"/>
              </a:ext>
            </a:extLst>
          </p:cNvPr>
          <p:cNvSpPr/>
          <p:nvPr/>
        </p:nvSpPr>
        <p:spPr>
          <a:xfrm rot="16200000">
            <a:off x="7475111" y="4029887"/>
            <a:ext cx="911508" cy="44514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E5FEF078-283C-2702-E475-75C9939C3E89}"/>
              </a:ext>
            </a:extLst>
          </p:cNvPr>
          <p:cNvSpPr/>
          <p:nvPr/>
        </p:nvSpPr>
        <p:spPr>
          <a:xfrm rot="16200000">
            <a:off x="7596064" y="3308085"/>
            <a:ext cx="670375" cy="27214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Or 20">
            <a:extLst>
              <a:ext uri="{FF2B5EF4-FFF2-40B4-BE49-F238E27FC236}">
                <a16:creationId xmlns:a16="http://schemas.microsoft.com/office/drawing/2014/main" id="{D26DD217-2BD1-D093-A358-414CE0817B92}"/>
              </a:ext>
            </a:extLst>
          </p:cNvPr>
          <p:cNvSpPr/>
          <p:nvPr/>
        </p:nvSpPr>
        <p:spPr>
          <a:xfrm>
            <a:off x="7521606" y="4251730"/>
            <a:ext cx="818518" cy="819058"/>
          </a:xfrm>
          <a:prstGeom prst="flowChartOr">
            <a:avLst/>
          </a:prstGeom>
          <a:ln w="76200"/>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accent1">
                    <a:lumMod val="50000"/>
                  </a:schemeClr>
                </a:solidFill>
              </a:ln>
              <a:solidFill>
                <a:schemeClr val="bg1">
                  <a:lumMod val="85000"/>
                </a:schemeClr>
              </a:solidFill>
            </a:endParaRPr>
          </a:p>
        </p:txBody>
      </p:sp>
      <p:sp>
        <p:nvSpPr>
          <p:cNvPr id="22" name="Rectangle 21">
            <a:extLst>
              <a:ext uri="{FF2B5EF4-FFF2-40B4-BE49-F238E27FC236}">
                <a16:creationId xmlns:a16="http://schemas.microsoft.com/office/drawing/2014/main" id="{B71D378C-1A80-9A35-82D6-DB48D42898F0}"/>
              </a:ext>
            </a:extLst>
          </p:cNvPr>
          <p:cNvSpPr/>
          <p:nvPr/>
        </p:nvSpPr>
        <p:spPr>
          <a:xfrm>
            <a:off x="9588699" y="4129389"/>
            <a:ext cx="2106595" cy="1118339"/>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79 6F 75 74 75 2E 62 65 2F </a:t>
            </a:r>
            <a:r>
              <a:rPr lang="en-US" sz="1600" dirty="0">
                <a:solidFill>
                  <a:srgbClr val="FF0000"/>
                </a:solidFill>
              </a:rPr>
              <a:t>41 41 39 44 36 38 54 4B 2D 78 45 </a:t>
            </a:r>
            <a:r>
              <a:rPr lang="en-US" sz="1600" dirty="0"/>
              <a:t>…</a:t>
            </a:r>
          </a:p>
        </p:txBody>
      </p:sp>
      <p:sp>
        <p:nvSpPr>
          <p:cNvPr id="23" name="TextBox 22">
            <a:extLst>
              <a:ext uri="{FF2B5EF4-FFF2-40B4-BE49-F238E27FC236}">
                <a16:creationId xmlns:a16="http://schemas.microsoft.com/office/drawing/2014/main" id="{7A5C3214-331F-CFDD-423A-E59C5BA6BD1C}"/>
              </a:ext>
            </a:extLst>
          </p:cNvPr>
          <p:cNvSpPr txBox="1"/>
          <p:nvPr/>
        </p:nvSpPr>
        <p:spPr>
          <a:xfrm>
            <a:off x="9417878" y="3469255"/>
            <a:ext cx="2441060" cy="523220"/>
          </a:xfrm>
          <a:prstGeom prst="rect">
            <a:avLst/>
          </a:prstGeom>
          <a:noFill/>
        </p:spPr>
        <p:txBody>
          <a:bodyPr wrap="square" rtlCol="0">
            <a:spAutoFit/>
          </a:bodyPr>
          <a:lstStyle/>
          <a:p>
            <a:r>
              <a:rPr lang="en-US" sz="2800" b="1" u="sng" dirty="0"/>
              <a:t>C</a:t>
            </a:r>
            <a:r>
              <a:rPr lang="en-US" sz="2800" dirty="0"/>
              <a:t>urrent version</a:t>
            </a:r>
          </a:p>
        </p:txBody>
      </p:sp>
    </p:spTree>
    <p:extLst>
      <p:ext uri="{BB962C8B-B14F-4D97-AF65-F5344CB8AC3E}">
        <p14:creationId xmlns:p14="http://schemas.microsoft.com/office/powerpoint/2010/main" val="368657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13" grpId="0"/>
      <p:bldP spid="14" grpId="0" animBg="1"/>
      <p:bldP spid="15" grpId="0"/>
      <p:bldP spid="17" grpId="0" animBg="1"/>
      <p:bldP spid="18" grpId="0"/>
      <p:bldP spid="19" grpId="0" animBg="1"/>
      <p:bldP spid="20" grpId="0" animBg="1"/>
      <p:bldP spid="21" grpId="0" animBg="1"/>
      <p:bldP spid="22" grpId="0" animBg="1"/>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02CCD-726F-A920-13E3-7108E1936FD1}"/>
              </a:ext>
            </a:extLst>
          </p:cNvPr>
          <p:cNvSpPr>
            <a:spLocks noGrp="1"/>
          </p:cNvSpPr>
          <p:nvPr>
            <p:ph type="title"/>
          </p:nvPr>
        </p:nvSpPr>
        <p:spPr/>
        <p:txBody>
          <a:bodyPr/>
          <a:lstStyle/>
          <a:p>
            <a:r>
              <a:rPr lang="en-US" dirty="0"/>
              <a:t>XBRLE – Receiver side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6D5446-82D3-8864-A30F-3C71F187BE37}"/>
                  </a:ext>
                </a:extLst>
              </p:cNvPr>
              <p:cNvSpPr>
                <a:spLocks noGrp="1"/>
              </p:cNvSpPr>
              <p:nvPr>
                <p:ph idx="1"/>
              </p:nvPr>
            </p:nvSpPr>
            <p:spPr/>
            <p:txBody>
              <a:bodyPr/>
              <a:lstStyle/>
              <a:p>
                <a:pPr>
                  <a:buFont typeface="Wingdings" panose="05000000000000000000" pitchFamily="2" charset="2"/>
                  <a:buChar char="q"/>
                </a:pPr>
                <a:r>
                  <a:rPr lang="en-US" dirty="0"/>
                  <a:t>But why </a:t>
                </a:r>
                <a14:m>
                  <m:oMath xmlns:m="http://schemas.openxmlformats.org/officeDocument/2006/math">
                    <m:r>
                      <a:rPr lang="en-US" b="1" i="1" smtClean="0">
                        <a:solidFill>
                          <a:srgbClr val="00B0F0"/>
                        </a:solidFill>
                        <a:latin typeface="Cambria Math" panose="02040503050406030204" pitchFamily="18" charset="0"/>
                      </a:rPr>
                      <m:t>𝑷</m:t>
                    </m:r>
                    <m:r>
                      <m:rPr>
                        <m:nor/>
                      </m:rPr>
                      <a:rPr lang="en-US">
                        <a:solidFill>
                          <a:srgbClr val="00B0F0"/>
                        </a:solidFill>
                      </a:rPr>
                      <m:t>⊕</m:t>
                    </m:r>
                    <m:r>
                      <a:rPr lang="en-US" b="1" i="1" smtClean="0">
                        <a:solidFill>
                          <a:srgbClr val="00B0F0"/>
                        </a:solidFill>
                        <a:latin typeface="Cambria Math" panose="02040503050406030204" pitchFamily="18" charset="0"/>
                      </a:rPr>
                      <m:t>𝑪</m:t>
                    </m:r>
                    <m:r>
                      <a:rPr lang="en-US" b="0"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rPr>
                      <m:t>𝑿</m:t>
                    </m:r>
                    <m:r>
                      <a:rPr lang="en-US" b="0" i="1" smtClean="0">
                        <a:latin typeface="Cambria Math" panose="02040503050406030204" pitchFamily="18" charset="0"/>
                      </a:rPr>
                      <m:t>⇒</m:t>
                    </m:r>
                    <m:r>
                      <a:rPr lang="en-US" b="1" i="1" smtClean="0">
                        <a:solidFill>
                          <a:srgbClr val="FFC000"/>
                        </a:solidFill>
                        <a:latin typeface="Cambria Math" panose="02040503050406030204" pitchFamily="18" charset="0"/>
                      </a:rPr>
                      <m:t>𝑷</m:t>
                    </m:r>
                    <m:r>
                      <m:rPr>
                        <m:nor/>
                      </m:rPr>
                      <a:rPr lang="en-US">
                        <a:solidFill>
                          <a:srgbClr val="FFC000"/>
                        </a:solidFill>
                      </a:rPr>
                      <m:t>⊕</m:t>
                    </m:r>
                    <m:r>
                      <a:rPr lang="en-US" b="1" i="1" smtClean="0">
                        <a:solidFill>
                          <a:srgbClr val="FFC000"/>
                        </a:solidFill>
                        <a:latin typeface="Cambria Math" panose="02040503050406030204" pitchFamily="18" charset="0"/>
                      </a:rPr>
                      <m:t>𝑿</m:t>
                    </m:r>
                    <m:r>
                      <a:rPr lang="en-US" b="0" i="1" smtClean="0">
                        <a:solidFill>
                          <a:srgbClr val="FFC000"/>
                        </a:solidFill>
                        <a:latin typeface="Cambria Math" panose="02040503050406030204" pitchFamily="18" charset="0"/>
                      </a:rPr>
                      <m:t>=</m:t>
                    </m:r>
                    <m:r>
                      <a:rPr lang="en-US" b="1" i="1" smtClean="0">
                        <a:solidFill>
                          <a:srgbClr val="FFC000"/>
                        </a:solidFill>
                        <a:latin typeface="Cambria Math" panose="02040503050406030204" pitchFamily="18" charset="0"/>
                      </a:rPr>
                      <m:t>𝑪</m:t>
                    </m:r>
                  </m:oMath>
                </a14:m>
                <a:endParaRPr lang="en-US" dirty="0">
                  <a:solidFill>
                    <a:srgbClr val="FFC000"/>
                  </a:solidFill>
                </a:endParaRPr>
              </a:p>
              <a:p>
                <a:pPr>
                  <a:buFont typeface="Wingdings" panose="05000000000000000000" pitchFamily="2" charset="2"/>
                  <a:buChar char="q"/>
                </a:pPr>
                <a:r>
                  <a:rPr lang="en-US" dirty="0"/>
                  <a:t>Since XOR holds:</a:t>
                </a:r>
              </a:p>
              <a:p>
                <a:pPr lvl="1">
                  <a:buFont typeface="Wingdings" panose="05000000000000000000" pitchFamily="2" charset="2"/>
                  <a:buChar char="q"/>
                </a:pPr>
                <a:r>
                  <a:rPr lang="en-US" dirty="0"/>
                  <a:t>Commutativity   </a:t>
                </a:r>
                <a14:m>
                  <m:oMath xmlns:m="http://schemas.openxmlformats.org/officeDocument/2006/math">
                    <m:r>
                      <a:rPr lang="en-US" b="1" i="1" smtClean="0">
                        <a:latin typeface="Cambria Math" panose="02040503050406030204" pitchFamily="18" charset="0"/>
                      </a:rPr>
                      <m:t>𝑨</m:t>
                    </m:r>
                    <m:r>
                      <m:rPr>
                        <m:nor/>
                      </m:rPr>
                      <a:rPr lang="en-US"/>
                      <m:t>⊕</m:t>
                    </m:r>
                    <m:r>
                      <a:rPr lang="en-US" b="1" i="1">
                        <a:latin typeface="Cambria Math" panose="02040503050406030204" pitchFamily="18" charset="0"/>
                      </a:rPr>
                      <m:t>𝑩</m:t>
                    </m:r>
                    <m:r>
                      <a:rPr lang="en-US" b="1" i="1">
                        <a:latin typeface="Cambria Math" panose="02040503050406030204" pitchFamily="18" charset="0"/>
                      </a:rPr>
                      <m:t>=</m:t>
                    </m:r>
                    <m:r>
                      <a:rPr lang="en-US" b="1" i="1" smtClean="0">
                        <a:latin typeface="Cambria Math" panose="02040503050406030204" pitchFamily="18" charset="0"/>
                      </a:rPr>
                      <m:t>𝑩</m:t>
                    </m:r>
                    <m:r>
                      <m:rPr>
                        <m:nor/>
                      </m:rPr>
                      <a:rPr lang="en-US"/>
                      <m:t>⊕</m:t>
                    </m:r>
                    <m:r>
                      <a:rPr lang="en-US" b="1" i="1" smtClean="0">
                        <a:latin typeface="Cambria Math" panose="02040503050406030204" pitchFamily="18" charset="0"/>
                      </a:rPr>
                      <m:t>𝑨</m:t>
                    </m:r>
                  </m:oMath>
                </a14:m>
                <a:endParaRPr lang="en-US" dirty="0"/>
              </a:p>
              <a:p>
                <a:pPr lvl="1">
                  <a:buFont typeface="Wingdings" panose="05000000000000000000" pitchFamily="2" charset="2"/>
                  <a:buChar char="q"/>
                </a:pPr>
                <a:r>
                  <a:rPr lang="en-US" dirty="0"/>
                  <a:t>Associativity      </a:t>
                </a:r>
                <a14:m>
                  <m:oMath xmlns:m="http://schemas.openxmlformats.org/officeDocument/2006/math">
                    <m:r>
                      <a:rPr lang="en-US" b="0" i="0" smtClean="0">
                        <a:latin typeface="Cambria Math" panose="02040503050406030204" pitchFamily="18" charset="0"/>
                      </a:rPr>
                      <m:t>(</m:t>
                    </m:r>
                    <m:r>
                      <a:rPr lang="en-US" b="1" i="1" smtClean="0">
                        <a:latin typeface="Cambria Math" panose="02040503050406030204" pitchFamily="18" charset="0"/>
                      </a:rPr>
                      <m:t>𝑨</m:t>
                    </m:r>
                    <m:r>
                      <m:rPr>
                        <m:nor/>
                      </m:rPr>
                      <a:rPr lang="en-US"/>
                      <m:t>⊕</m:t>
                    </m:r>
                    <m:r>
                      <a:rPr lang="en-US" b="1" i="1">
                        <a:latin typeface="Cambria Math" panose="02040503050406030204" pitchFamily="18" charset="0"/>
                      </a:rPr>
                      <m:t>𝑩</m:t>
                    </m:r>
                    <m:r>
                      <m:rPr>
                        <m:nor/>
                      </m:rPr>
                      <a:rPr lang="en-US" b="0" i="0" smtClean="0">
                        <a:latin typeface="Cambria Math" panose="02040503050406030204" pitchFamily="18" charset="0"/>
                      </a:rPr>
                      <m:t>)</m:t>
                    </m:r>
                    <m:r>
                      <m:rPr>
                        <m:nor/>
                      </m:rPr>
                      <a:rPr lang="en-US"/>
                      <m:t>⊕</m:t>
                    </m:r>
                    <m:r>
                      <a:rPr lang="en-US" b="1" i="1" smtClean="0">
                        <a:latin typeface="Cambria Math" panose="02040503050406030204" pitchFamily="18" charset="0"/>
                      </a:rPr>
                      <m:t>𝑪</m:t>
                    </m:r>
                    <m:r>
                      <a:rPr lang="en-US" b="1" i="1">
                        <a:latin typeface="Cambria Math" panose="02040503050406030204" pitchFamily="18" charset="0"/>
                      </a:rPr>
                      <m:t>=</m:t>
                    </m:r>
                    <m:r>
                      <a:rPr lang="en-US" b="1" i="1">
                        <a:latin typeface="Cambria Math" panose="02040503050406030204" pitchFamily="18" charset="0"/>
                      </a:rPr>
                      <m:t>𝑨</m:t>
                    </m:r>
                    <m:r>
                      <m:rPr>
                        <m:nor/>
                      </m:rPr>
                      <a:rPr lang="en-US"/>
                      <m:t>⊕</m:t>
                    </m:r>
                    <m:r>
                      <a:rPr lang="en-US" b="1" i="1" smtClean="0">
                        <a:latin typeface="Cambria Math" panose="02040503050406030204" pitchFamily="18" charset="0"/>
                      </a:rPr>
                      <m:t>(</m:t>
                    </m:r>
                    <m:r>
                      <a:rPr lang="en-US" b="1" i="1">
                        <a:latin typeface="Cambria Math" panose="02040503050406030204" pitchFamily="18" charset="0"/>
                      </a:rPr>
                      <m:t>𝑩</m:t>
                    </m:r>
                    <m:r>
                      <m:rPr>
                        <m:nor/>
                      </m:rPr>
                      <a:rPr lang="en-US"/>
                      <m:t>⊕</m:t>
                    </m:r>
                    <m:r>
                      <a:rPr lang="en-US" b="1" i="1" smtClean="0">
                        <a:latin typeface="Cambria Math" panose="02040503050406030204" pitchFamily="18" charset="0"/>
                      </a:rPr>
                      <m:t>𝑪</m:t>
                    </m:r>
                    <m:r>
                      <a:rPr lang="en-US" b="1" i="1" smtClean="0">
                        <a:latin typeface="Cambria Math" panose="02040503050406030204" pitchFamily="18" charset="0"/>
                      </a:rPr>
                      <m:t>)</m:t>
                    </m:r>
                  </m:oMath>
                </a14:m>
                <a:endParaRPr lang="en-US" b="1" dirty="0"/>
              </a:p>
              <a:p>
                <a:pPr lvl="1">
                  <a:buFont typeface="Wingdings" panose="05000000000000000000" pitchFamily="2" charset="2"/>
                  <a:buChar char="q"/>
                </a:pPr>
                <a14:m>
                  <m:oMath xmlns:m="http://schemas.openxmlformats.org/officeDocument/2006/math">
                    <m:r>
                      <a:rPr lang="en-US" b="1" i="1" smtClean="0">
                        <a:latin typeface="Cambria Math" panose="02040503050406030204" pitchFamily="18" charset="0"/>
                      </a:rPr>
                      <m:t>𝑨</m:t>
                    </m:r>
                    <m:r>
                      <m:rPr>
                        <m:nor/>
                      </m:rPr>
                      <a:rPr lang="en-US"/>
                      <m:t>⊕</m:t>
                    </m:r>
                    <m:r>
                      <a:rPr lang="en-US" b="1" i="1" smtClean="0">
                        <a:latin typeface="Cambria Math" panose="02040503050406030204" pitchFamily="18" charset="0"/>
                      </a:rPr>
                      <m:t>𝑩</m:t>
                    </m:r>
                    <m:r>
                      <a:rPr lang="en-US" b="1" i="1">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𝑨</m:t>
                    </m:r>
                    <m:r>
                      <a:rPr lang="en-US" b="1" i="1" smtClean="0">
                        <a:latin typeface="Cambria Math" panose="02040503050406030204" pitchFamily="18" charset="0"/>
                      </a:rPr>
                      <m:t>=</m:t>
                    </m:r>
                    <m:r>
                      <a:rPr lang="en-US" b="1" i="1" smtClean="0">
                        <a:latin typeface="Cambria Math" panose="02040503050406030204" pitchFamily="18" charset="0"/>
                      </a:rPr>
                      <m:t>𝑩</m:t>
                    </m:r>
                  </m:oMath>
                </a14:m>
                <a:endParaRPr lang="en-US" b="1" dirty="0"/>
              </a:p>
              <a:p>
                <a:pPr lvl="1">
                  <a:buFont typeface="Wingdings" panose="05000000000000000000" pitchFamily="2" charset="2"/>
                  <a:buChar char="q"/>
                </a:pPr>
                <a14:m>
                  <m:oMath xmlns:m="http://schemas.openxmlformats.org/officeDocument/2006/math">
                    <m:r>
                      <a:rPr lang="en-US" b="1" i="1" smtClean="0">
                        <a:latin typeface="Cambria Math" panose="02040503050406030204" pitchFamily="18" charset="0"/>
                      </a:rPr>
                      <m:t>𝑨</m:t>
                    </m:r>
                    <m:r>
                      <m:rPr>
                        <m:nor/>
                      </m:rPr>
                      <a:rPr lang="en-US"/>
                      <m:t>⊕</m:t>
                    </m:r>
                    <m:r>
                      <a:rPr lang="en-US" b="1" i="1" smtClean="0">
                        <a:latin typeface="Cambria Math" panose="02040503050406030204" pitchFamily="18" charset="0"/>
                      </a:rPr>
                      <m:t>𝟎</m:t>
                    </m:r>
                    <m:r>
                      <a:rPr lang="en-US" b="1" i="1">
                        <a:latin typeface="Cambria Math" panose="02040503050406030204" pitchFamily="18" charset="0"/>
                      </a:rPr>
                      <m:t>=</m:t>
                    </m:r>
                    <m:r>
                      <a:rPr lang="en-US" b="1" i="1" smtClean="0">
                        <a:latin typeface="Cambria Math" panose="02040503050406030204" pitchFamily="18" charset="0"/>
                      </a:rPr>
                      <m:t>𝑨</m:t>
                    </m:r>
                  </m:oMath>
                </a14:m>
                <a:endParaRPr lang="en-US" b="1" i="1" dirty="0">
                  <a:latin typeface="Cambria Math" panose="02040503050406030204" pitchFamily="18" charset="0"/>
                </a:endParaRPr>
              </a:p>
              <a:p>
                <a:pPr>
                  <a:buFont typeface="Wingdings" panose="05000000000000000000" pitchFamily="2" charset="2"/>
                  <a:buChar char="q"/>
                </a:pPr>
                <a:r>
                  <a:rPr lang="en-US" dirty="0"/>
                  <a:t>We deduce:</a:t>
                </a:r>
                <a:br>
                  <a:rPr lang="en-US" b="1" i="1" dirty="0">
                    <a:latin typeface="Cambria Math" panose="02040503050406030204" pitchFamily="18" charset="0"/>
                  </a:rPr>
                </a:br>
                <a14:m>
                  <m:oMath xmlns:m="http://schemas.openxmlformats.org/officeDocument/2006/math">
                    <m:r>
                      <a:rPr lang="en-US" b="1" i="1" smtClean="0">
                        <a:solidFill>
                          <a:schemeClr val="accent1"/>
                        </a:solidFill>
                        <a:latin typeface="Cambria Math" panose="02040503050406030204" pitchFamily="18" charset="0"/>
                      </a:rPr>
                      <m:t>𝑷</m:t>
                    </m:r>
                    <m:r>
                      <m:rPr>
                        <m:nor/>
                      </m:rPr>
                      <a:rPr lang="en-US">
                        <a:solidFill>
                          <a:schemeClr val="accent1"/>
                        </a:solidFill>
                      </a:rPr>
                      <m:t>⊕</m:t>
                    </m:r>
                    <m:r>
                      <a:rPr lang="en-US" b="1" i="1" smtClean="0">
                        <a:solidFill>
                          <a:schemeClr val="accent1"/>
                        </a:solidFill>
                        <a:latin typeface="Cambria Math" panose="02040503050406030204" pitchFamily="18" charset="0"/>
                      </a:rPr>
                      <m:t>𝑪</m:t>
                    </m:r>
                    <m:r>
                      <a:rPr lang="en-US" b="0" i="1" smtClean="0">
                        <a:solidFill>
                          <a:schemeClr val="accent1"/>
                        </a:solidFill>
                        <a:latin typeface="Cambria Math" panose="02040503050406030204" pitchFamily="18" charset="0"/>
                      </a:rPr>
                      <m:t>=</m:t>
                    </m:r>
                    <m:r>
                      <a:rPr lang="en-US" b="1" i="1" smtClean="0">
                        <a:solidFill>
                          <a:schemeClr val="accent1"/>
                        </a:solidFill>
                        <a:latin typeface="Cambria Math" panose="02040503050406030204" pitchFamily="18" charset="0"/>
                      </a:rPr>
                      <m:t>𝑿</m:t>
                    </m:r>
                    <m:r>
                      <a:rPr lang="en-US" b="0" i="1" smtClean="0">
                        <a:latin typeface="Cambria Math" panose="02040503050406030204" pitchFamily="18" charset="0"/>
                      </a:rPr>
                      <m:t>⇒</m:t>
                    </m:r>
                    <m:r>
                      <a:rPr lang="en-US" b="1" i="1" smtClean="0">
                        <a:latin typeface="Cambria Math" panose="02040503050406030204" pitchFamily="18" charset="0"/>
                      </a:rPr>
                      <m:t>(</m:t>
                    </m:r>
                    <m:r>
                      <a:rPr lang="en-US" b="1" i="1">
                        <a:latin typeface="Cambria Math" panose="02040503050406030204" pitchFamily="18" charset="0"/>
                      </a:rPr>
                      <m:t>𝑷</m:t>
                    </m:r>
                    <m:r>
                      <m:rPr>
                        <m:nor/>
                      </m:rPr>
                      <a:rPr lang="en-US"/>
                      <m:t>⊕</m:t>
                    </m:r>
                    <m:r>
                      <a:rPr lang="en-US" b="1" i="1">
                        <a:latin typeface="Cambria Math" panose="02040503050406030204" pitchFamily="18" charset="0"/>
                      </a:rPr>
                      <m:t>𝑪</m:t>
                    </m:r>
                    <m:r>
                      <a:rPr lang="en-US" b="1" i="1" smtClean="0">
                        <a:latin typeface="Cambria Math" panose="02040503050406030204" pitchFamily="18" charset="0"/>
                      </a:rPr>
                      <m:t>)</m:t>
                    </m:r>
                    <m:r>
                      <m:rPr>
                        <m:nor/>
                      </m:rPr>
                      <a:rPr lang="en-US"/>
                      <m:t>⊕</m:t>
                    </m:r>
                    <m:r>
                      <a:rPr lang="en-US" b="1" i="1">
                        <a:latin typeface="Cambria Math" panose="02040503050406030204" pitchFamily="18" charset="0"/>
                      </a:rPr>
                      <m:t>𝑪</m:t>
                    </m:r>
                    <m:r>
                      <a:rPr lang="en-US" i="1">
                        <a:latin typeface="Cambria Math" panose="02040503050406030204" pitchFamily="18" charset="0"/>
                      </a:rPr>
                      <m:t>=</m:t>
                    </m:r>
                    <m:r>
                      <a:rPr lang="en-US" b="1" i="1">
                        <a:latin typeface="Cambria Math" panose="02040503050406030204" pitchFamily="18" charset="0"/>
                      </a:rPr>
                      <m:t>𝑿</m:t>
                    </m:r>
                    <m:r>
                      <m:rPr>
                        <m:nor/>
                      </m:rPr>
                      <a:rPr lang="en-US"/>
                      <m:t>⊕</m:t>
                    </m:r>
                    <m:r>
                      <a:rPr lang="en-US" b="1" i="1">
                        <a:latin typeface="Cambria Math" panose="02040503050406030204" pitchFamily="18" charset="0"/>
                      </a:rPr>
                      <m:t>𝑪</m:t>
                    </m:r>
                    <m:r>
                      <a:rPr lang="en-US" i="1">
                        <a:latin typeface="Cambria Math" panose="02040503050406030204" pitchFamily="18" charset="0"/>
                      </a:rPr>
                      <m:t>⇒</m:t>
                    </m:r>
                    <m:r>
                      <a:rPr lang="en-US" b="1" i="1">
                        <a:latin typeface="Cambria Math" panose="02040503050406030204" pitchFamily="18" charset="0"/>
                      </a:rPr>
                      <m:t>𝑷</m:t>
                    </m:r>
                    <m:r>
                      <m:rPr>
                        <m:nor/>
                      </m:rPr>
                      <a:rPr lang="en-US"/>
                      <m:t>⊕</m:t>
                    </m:r>
                    <m:r>
                      <m:rPr>
                        <m:nor/>
                      </m:rPr>
                      <a:rPr lang="en-US" b="0" i="0" smtClean="0"/>
                      <m:t>(</m:t>
                    </m:r>
                    <m:r>
                      <a:rPr lang="en-US" b="1" i="1">
                        <a:latin typeface="Cambria Math" panose="02040503050406030204" pitchFamily="18" charset="0"/>
                      </a:rPr>
                      <m:t>𝑪</m:t>
                    </m:r>
                    <m:r>
                      <m:rPr>
                        <m:nor/>
                      </m:rPr>
                      <a:rPr lang="en-US"/>
                      <m:t>⊕</m:t>
                    </m:r>
                    <m:r>
                      <a:rPr lang="en-US" b="1" i="1">
                        <a:latin typeface="Cambria Math" panose="02040503050406030204" pitchFamily="18" charset="0"/>
                      </a:rPr>
                      <m:t>𝑪</m:t>
                    </m:r>
                    <m:r>
                      <a:rPr lang="en-US" b="1" i="1" smtClean="0">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𝑿</m:t>
                    </m:r>
                    <m:r>
                      <m:rPr>
                        <m:nor/>
                      </m:rPr>
                      <a:rPr lang="en-US"/>
                      <m:t>⊕</m:t>
                    </m:r>
                    <m:r>
                      <a:rPr lang="en-US" b="1" i="1">
                        <a:latin typeface="Cambria Math" panose="02040503050406030204" pitchFamily="18" charset="0"/>
                      </a:rPr>
                      <m:t>𝑪</m:t>
                    </m:r>
                    <m:r>
                      <a:rPr lang="en-US" i="1">
                        <a:latin typeface="Cambria Math" panose="02040503050406030204" pitchFamily="18" charset="0"/>
                      </a:rPr>
                      <m:t>⇒</m:t>
                    </m:r>
                    <m:r>
                      <a:rPr lang="en-US" b="1" i="1">
                        <a:latin typeface="Cambria Math" panose="02040503050406030204" pitchFamily="18" charset="0"/>
                      </a:rPr>
                      <m:t>𝑷</m:t>
                    </m:r>
                    <m:r>
                      <m:rPr>
                        <m:nor/>
                      </m:rPr>
                      <a:rPr lang="en-US"/>
                      <m:t>⊕</m:t>
                    </m:r>
                    <m:r>
                      <a:rPr lang="en-US" i="1" smtClean="0">
                        <a:latin typeface="Cambria Math" panose="02040503050406030204" pitchFamily="18" charset="0"/>
                      </a:rPr>
                      <m:t>0</m:t>
                    </m:r>
                    <m:r>
                      <a:rPr lang="en-US" i="1">
                        <a:latin typeface="Cambria Math" panose="02040503050406030204" pitchFamily="18" charset="0"/>
                      </a:rPr>
                      <m:t>=</m:t>
                    </m:r>
                    <m:r>
                      <a:rPr lang="en-US" b="1" i="1">
                        <a:latin typeface="Cambria Math" panose="02040503050406030204" pitchFamily="18" charset="0"/>
                      </a:rPr>
                      <m:t>𝑿</m:t>
                    </m:r>
                    <m:r>
                      <m:rPr>
                        <m:nor/>
                      </m:rPr>
                      <a:rPr lang="en-US"/>
                      <m:t>⊕</m:t>
                    </m:r>
                    <m:r>
                      <a:rPr lang="en-US" b="1" i="1">
                        <a:latin typeface="Cambria Math" panose="02040503050406030204" pitchFamily="18" charset="0"/>
                      </a:rPr>
                      <m:t>𝑪</m:t>
                    </m:r>
                    <m:r>
                      <a:rPr lang="en-US" b="1" i="1" smtClean="0">
                        <a:latin typeface="Cambria Math" panose="02040503050406030204" pitchFamily="18" charset="0"/>
                      </a:rPr>
                      <m:t>⇒</m:t>
                    </m:r>
                  </m:oMath>
                </a14:m>
                <a:br>
                  <a:rPr lang="en-US" b="1" i="1" dirty="0">
                    <a:latin typeface="Cambria Math" panose="02040503050406030204" pitchFamily="18" charset="0"/>
                  </a:rPr>
                </a:br>
                <a14:m>
                  <m:oMath xmlns:m="http://schemas.openxmlformats.org/officeDocument/2006/math">
                    <m:r>
                      <a:rPr lang="en-US" b="1" i="1" smtClean="0">
                        <a:latin typeface="Cambria Math" panose="02040503050406030204" pitchFamily="18" charset="0"/>
                      </a:rPr>
                      <m:t>⇒</m:t>
                    </m:r>
                    <m:r>
                      <a:rPr lang="en-US" b="1" i="1" smtClean="0">
                        <a:latin typeface="Cambria Math" panose="02040503050406030204" pitchFamily="18" charset="0"/>
                      </a:rPr>
                      <m:t>𝑷</m:t>
                    </m:r>
                    <m:r>
                      <a:rPr lang="en-US" b="1" i="1" smtClean="0">
                        <a:latin typeface="Cambria Math" panose="02040503050406030204" pitchFamily="18" charset="0"/>
                      </a:rPr>
                      <m:t>=</m:t>
                    </m:r>
                    <m:r>
                      <a:rPr lang="en-US" b="1" i="1">
                        <a:latin typeface="Cambria Math" panose="02040503050406030204" pitchFamily="18" charset="0"/>
                      </a:rPr>
                      <m:t>𝑿</m:t>
                    </m:r>
                    <m:r>
                      <m:rPr>
                        <m:nor/>
                      </m:rPr>
                      <a:rPr lang="en-US"/>
                      <m:t>⊕</m:t>
                    </m:r>
                    <m:r>
                      <a:rPr lang="en-US" b="1" i="1">
                        <a:latin typeface="Cambria Math" panose="02040503050406030204" pitchFamily="18" charset="0"/>
                      </a:rPr>
                      <m:t>𝑪</m:t>
                    </m:r>
                    <m:r>
                      <a:rPr lang="en-US" b="1" i="1" smtClean="0">
                        <a:latin typeface="Cambria Math" panose="02040503050406030204" pitchFamily="18" charset="0"/>
                      </a:rPr>
                      <m:t>⇒</m:t>
                    </m:r>
                    <m:r>
                      <a:rPr lang="en-US" b="1" i="1" smtClean="0">
                        <a:latin typeface="Cambria Math" panose="02040503050406030204" pitchFamily="18" charset="0"/>
                      </a:rPr>
                      <m:t>𝑷</m:t>
                    </m:r>
                    <m:r>
                      <a:rPr lang="en-US" b="1" i="1" smtClean="0">
                        <a:latin typeface="Cambria Math" panose="02040503050406030204" pitchFamily="18" charset="0"/>
                      </a:rPr>
                      <m:t>=</m:t>
                    </m:r>
                    <m:r>
                      <a:rPr lang="en-US" b="1" i="1" smtClean="0">
                        <a:latin typeface="Cambria Math" panose="02040503050406030204" pitchFamily="18" charset="0"/>
                      </a:rPr>
                      <m:t>𝑪</m:t>
                    </m:r>
                    <m:r>
                      <m:rPr>
                        <m:nor/>
                      </m:rPr>
                      <a:rPr lang="en-US"/>
                      <m:t>⊕</m:t>
                    </m:r>
                    <m:r>
                      <a:rPr lang="en-US" b="1" i="1" smtClean="0">
                        <a:latin typeface="Cambria Math" panose="02040503050406030204" pitchFamily="18" charset="0"/>
                      </a:rPr>
                      <m:t>𝑿</m:t>
                    </m:r>
                    <m:r>
                      <a:rPr lang="en-US" b="1" i="1" smtClean="0">
                        <a:latin typeface="Cambria Math" panose="02040503050406030204" pitchFamily="18" charset="0"/>
                      </a:rPr>
                      <m:t>⇒</m:t>
                    </m:r>
                    <m:r>
                      <a:rPr lang="en-US" b="1" i="1">
                        <a:latin typeface="Cambria Math" panose="02040503050406030204" pitchFamily="18" charset="0"/>
                      </a:rPr>
                      <m:t>𝑷</m:t>
                    </m:r>
                    <m:r>
                      <m:rPr>
                        <m:nor/>
                      </m:rPr>
                      <a:rPr lang="en-US"/>
                      <m:t>⊕</m:t>
                    </m:r>
                    <m:r>
                      <a:rPr lang="en-US" b="1" i="1">
                        <a:latin typeface="Cambria Math" panose="02040503050406030204" pitchFamily="18" charset="0"/>
                      </a:rPr>
                      <m:t>𝑿</m:t>
                    </m:r>
                    <m:r>
                      <a:rPr lang="en-US" b="1" i="1">
                        <a:latin typeface="Cambria Math" panose="02040503050406030204" pitchFamily="18" charset="0"/>
                      </a:rPr>
                      <m:t>=</m:t>
                    </m:r>
                    <m:d>
                      <m:dPr>
                        <m:ctrlPr>
                          <a:rPr lang="en-US" b="1" i="1" smtClean="0">
                            <a:latin typeface="Cambria Math" panose="02040503050406030204" pitchFamily="18" charset="0"/>
                          </a:rPr>
                        </m:ctrlPr>
                      </m:dPr>
                      <m:e>
                        <m:r>
                          <a:rPr lang="en-US" b="1" i="1">
                            <a:latin typeface="Cambria Math" panose="02040503050406030204" pitchFamily="18" charset="0"/>
                          </a:rPr>
                          <m:t>𝑪</m:t>
                        </m:r>
                        <m:r>
                          <m:rPr>
                            <m:nor/>
                          </m:rPr>
                          <a:rPr lang="en-US"/>
                          <m:t>⊕</m:t>
                        </m:r>
                        <m:r>
                          <a:rPr lang="en-US" b="1" i="1">
                            <a:latin typeface="Cambria Math" panose="02040503050406030204" pitchFamily="18" charset="0"/>
                          </a:rPr>
                          <m:t>𝑿</m:t>
                        </m:r>
                      </m:e>
                    </m:d>
                    <m:r>
                      <m:rPr>
                        <m:nor/>
                      </m:rPr>
                      <a:rPr lang="en-US"/>
                      <m:t>⊕</m:t>
                    </m:r>
                    <m:r>
                      <a:rPr lang="en-US" b="1" i="1">
                        <a:latin typeface="Cambria Math" panose="02040503050406030204" pitchFamily="18" charset="0"/>
                      </a:rPr>
                      <m:t>𝑿</m:t>
                    </m:r>
                    <m:r>
                      <a:rPr lang="en-US" b="1" i="1" smtClean="0">
                        <a:latin typeface="Cambria Math" panose="02040503050406030204" pitchFamily="18" charset="0"/>
                      </a:rPr>
                      <m:t>⇒</m:t>
                    </m:r>
                    <m:r>
                      <a:rPr lang="en-US" b="1" i="1">
                        <a:latin typeface="Cambria Math" panose="02040503050406030204" pitchFamily="18" charset="0"/>
                      </a:rPr>
                      <m:t>𝑷</m:t>
                    </m:r>
                    <m:r>
                      <m:rPr>
                        <m:nor/>
                      </m:rPr>
                      <a:rPr lang="en-US"/>
                      <m:t>⊕</m:t>
                    </m:r>
                    <m:r>
                      <a:rPr lang="en-US" b="1" i="1">
                        <a:latin typeface="Cambria Math" panose="02040503050406030204" pitchFamily="18" charset="0"/>
                      </a:rPr>
                      <m:t>𝑿</m:t>
                    </m:r>
                    <m:r>
                      <a:rPr lang="en-US" b="1" i="1" smtClean="0">
                        <a:latin typeface="Cambria Math" panose="02040503050406030204" pitchFamily="18" charset="0"/>
                      </a:rPr>
                      <m:t>=</m:t>
                    </m:r>
                    <m:r>
                      <a:rPr lang="en-US" b="1" i="1">
                        <a:latin typeface="Cambria Math" panose="02040503050406030204" pitchFamily="18" charset="0"/>
                      </a:rPr>
                      <m:t>𝑪</m:t>
                    </m:r>
                    <m:r>
                      <m:rPr>
                        <m:nor/>
                      </m:rPr>
                      <a:rPr lang="en-US"/>
                      <m:t>⊕</m:t>
                    </m:r>
                    <m:d>
                      <m:dPr>
                        <m:ctrlPr>
                          <a:rPr lang="en-US" b="1" i="1" smtClean="0">
                            <a:latin typeface="Cambria Math" panose="02040503050406030204" pitchFamily="18" charset="0"/>
                          </a:rPr>
                        </m:ctrlPr>
                      </m:dPr>
                      <m:e>
                        <m:r>
                          <a:rPr lang="en-US" b="1" i="1">
                            <a:latin typeface="Cambria Math" panose="02040503050406030204" pitchFamily="18" charset="0"/>
                          </a:rPr>
                          <m:t>𝑿</m:t>
                        </m:r>
                        <m:r>
                          <m:rPr>
                            <m:nor/>
                          </m:rPr>
                          <a:rPr lang="en-US"/>
                          <m:t>⊕</m:t>
                        </m:r>
                        <m:r>
                          <a:rPr lang="en-US" b="1" i="1">
                            <a:latin typeface="Cambria Math" panose="02040503050406030204" pitchFamily="18" charset="0"/>
                          </a:rPr>
                          <m:t>𝑿</m:t>
                        </m:r>
                      </m:e>
                    </m:d>
                    <m:r>
                      <a:rPr lang="en-US" b="1" i="1" smtClean="0">
                        <a:latin typeface="Cambria Math" panose="02040503050406030204" pitchFamily="18" charset="0"/>
                      </a:rPr>
                      <m:t>⇒</m:t>
                    </m:r>
                  </m:oMath>
                </a14:m>
                <a:br>
                  <a:rPr lang="en-US" b="1" i="1" dirty="0">
                    <a:latin typeface="Cambria Math" panose="02040503050406030204" pitchFamily="18" charset="0"/>
                  </a:rPr>
                </a:br>
                <a14:m>
                  <m:oMath xmlns:m="http://schemas.openxmlformats.org/officeDocument/2006/math">
                    <m:r>
                      <a:rPr lang="en-US" b="1" i="1" smtClean="0">
                        <a:latin typeface="Cambria Math" panose="02040503050406030204" pitchFamily="18" charset="0"/>
                      </a:rPr>
                      <m:t>⇒</m:t>
                    </m:r>
                    <m:r>
                      <a:rPr lang="en-US" b="1" i="1">
                        <a:latin typeface="Cambria Math" panose="02040503050406030204" pitchFamily="18" charset="0"/>
                      </a:rPr>
                      <m:t>𝑷</m:t>
                    </m:r>
                    <m:r>
                      <m:rPr>
                        <m:nor/>
                      </m:rPr>
                      <a:rPr lang="en-US"/>
                      <m:t>⊕</m:t>
                    </m:r>
                    <m:r>
                      <a:rPr lang="en-US" b="1" i="1">
                        <a:latin typeface="Cambria Math" panose="02040503050406030204" pitchFamily="18" charset="0"/>
                      </a:rPr>
                      <m:t>𝑿</m:t>
                    </m:r>
                    <m:r>
                      <a:rPr lang="en-US" b="1" i="1">
                        <a:latin typeface="Cambria Math" panose="02040503050406030204" pitchFamily="18" charset="0"/>
                      </a:rPr>
                      <m:t>=</m:t>
                    </m:r>
                    <m:r>
                      <a:rPr lang="en-US" b="1" i="1">
                        <a:latin typeface="Cambria Math" panose="02040503050406030204" pitchFamily="18" charset="0"/>
                      </a:rPr>
                      <m:t>𝑪</m:t>
                    </m:r>
                    <m:r>
                      <m:rPr>
                        <m:nor/>
                      </m:rPr>
                      <a:rPr lang="en-US"/>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solidFill>
                          <a:srgbClr val="FFC000"/>
                        </a:solidFill>
                        <a:latin typeface="Cambria Math" panose="02040503050406030204" pitchFamily="18" charset="0"/>
                      </a:rPr>
                      <m:t>𝑷</m:t>
                    </m:r>
                    <m:r>
                      <m:rPr>
                        <m:nor/>
                      </m:rPr>
                      <a:rPr lang="en-US">
                        <a:solidFill>
                          <a:srgbClr val="FFC000"/>
                        </a:solidFill>
                      </a:rPr>
                      <m:t>⊕</m:t>
                    </m:r>
                    <m:r>
                      <a:rPr lang="en-US" b="1" i="1">
                        <a:solidFill>
                          <a:srgbClr val="FFC000"/>
                        </a:solidFill>
                        <a:latin typeface="Cambria Math" panose="02040503050406030204" pitchFamily="18" charset="0"/>
                      </a:rPr>
                      <m:t>𝑿</m:t>
                    </m:r>
                    <m:r>
                      <a:rPr lang="en-US" b="1" i="1">
                        <a:solidFill>
                          <a:srgbClr val="FFC000"/>
                        </a:solidFill>
                        <a:latin typeface="Cambria Math" panose="02040503050406030204" pitchFamily="18" charset="0"/>
                      </a:rPr>
                      <m:t>=</m:t>
                    </m:r>
                    <m:r>
                      <a:rPr lang="en-US" b="1" i="1">
                        <a:solidFill>
                          <a:srgbClr val="FFC000"/>
                        </a:solidFill>
                        <a:latin typeface="Cambria Math" panose="02040503050406030204" pitchFamily="18" charset="0"/>
                      </a:rPr>
                      <m:t>𝑪</m:t>
                    </m:r>
                  </m:oMath>
                </a14:m>
                <a:endParaRPr lang="en-US" b="1" dirty="0">
                  <a:solidFill>
                    <a:srgbClr val="FFC000"/>
                  </a:solidFill>
                </a:endParaRPr>
              </a:p>
              <a:p>
                <a:pPr lvl="1">
                  <a:buFont typeface="Wingdings" panose="05000000000000000000" pitchFamily="2" charset="2"/>
                  <a:buChar char="q"/>
                </a:pPr>
                <a:endParaRPr lang="en-US" dirty="0"/>
              </a:p>
            </p:txBody>
          </p:sp>
        </mc:Choice>
        <mc:Fallback xmlns="">
          <p:sp>
            <p:nvSpPr>
              <p:cNvPr id="3" name="Content Placeholder 2">
                <a:extLst>
                  <a:ext uri="{FF2B5EF4-FFF2-40B4-BE49-F238E27FC236}">
                    <a16:creationId xmlns:a16="http://schemas.microsoft.com/office/drawing/2014/main" id="{AF6D5446-82D3-8864-A30F-3C71F187BE37}"/>
                  </a:ext>
                </a:extLst>
              </p:cNvPr>
              <p:cNvSpPr>
                <a:spLocks noGrp="1" noRot="1" noChangeAspect="1" noMove="1" noResize="1" noEditPoints="1" noAdjustHandles="1" noChangeArrowheads="1" noChangeShapeType="1" noTextEdit="1"/>
              </p:cNvSpPr>
              <p:nvPr>
                <p:ph idx="1"/>
              </p:nvPr>
            </p:nvSpPr>
            <p:spPr>
              <a:blipFill>
                <a:blip r:embed="rId3"/>
                <a:stretch>
                  <a:fillRect l="-1129" t="-181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8916F7F-7564-069B-E36C-1948BD66EC9E}"/>
              </a:ext>
            </a:extLst>
          </p:cNvPr>
          <p:cNvSpPr>
            <a:spLocks noGrp="1"/>
          </p:cNvSpPr>
          <p:nvPr>
            <p:ph type="ftr" sz="quarter" idx="11"/>
          </p:nvPr>
        </p:nvSpPr>
        <p:spPr/>
        <p:txBody>
          <a:bodyPr/>
          <a:lstStyle/>
          <a:p>
            <a:r>
              <a:rPr lang="en-US" dirty="0"/>
              <a:t>Bandwidth optimization</a:t>
            </a:r>
          </a:p>
        </p:txBody>
      </p:sp>
      <p:sp>
        <p:nvSpPr>
          <p:cNvPr id="5" name="Slide Number Placeholder 4">
            <a:extLst>
              <a:ext uri="{FF2B5EF4-FFF2-40B4-BE49-F238E27FC236}">
                <a16:creationId xmlns:a16="http://schemas.microsoft.com/office/drawing/2014/main" id="{B45676AE-C1A4-8925-4CBE-FE7384C1D48C}"/>
              </a:ext>
            </a:extLst>
          </p:cNvPr>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4179287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35498-0FC1-75F4-F42C-1A145999E7B1}"/>
              </a:ext>
            </a:extLst>
          </p:cNvPr>
          <p:cNvSpPr>
            <a:spLocks noGrp="1"/>
          </p:cNvSpPr>
          <p:nvPr>
            <p:ph type="title"/>
          </p:nvPr>
        </p:nvSpPr>
        <p:spPr/>
        <p:txBody>
          <a:bodyPr/>
          <a:lstStyle/>
          <a:p>
            <a:r>
              <a:rPr lang="en-US" dirty="0"/>
              <a:t>XBRLE – Memory ISSUE</a:t>
            </a:r>
          </a:p>
        </p:txBody>
      </p:sp>
      <p:sp>
        <p:nvSpPr>
          <p:cNvPr id="3" name="Content Placeholder 2">
            <a:extLst>
              <a:ext uri="{FF2B5EF4-FFF2-40B4-BE49-F238E27FC236}">
                <a16:creationId xmlns:a16="http://schemas.microsoft.com/office/drawing/2014/main" id="{ABE8DC00-7959-5A95-69AD-D47754106B90}"/>
              </a:ext>
            </a:extLst>
          </p:cNvPr>
          <p:cNvSpPr>
            <a:spLocks noGrp="1"/>
          </p:cNvSpPr>
          <p:nvPr>
            <p:ph idx="1"/>
          </p:nvPr>
        </p:nvSpPr>
        <p:spPr/>
        <p:txBody>
          <a:bodyPr>
            <a:normAutofit/>
          </a:bodyPr>
          <a:lstStyle/>
          <a:p>
            <a:pPr>
              <a:buFont typeface="Wingdings" panose="05000000000000000000" pitchFamily="2" charset="2"/>
              <a:buChar char="q"/>
            </a:pPr>
            <a:r>
              <a:rPr lang="en-US" sz="3200" dirty="0"/>
              <a:t>Requires additional memory. </a:t>
            </a:r>
            <a:r>
              <a:rPr lang="en-US" sz="3200" b="1" dirty="0"/>
              <a:t>Why?</a:t>
            </a:r>
          </a:p>
          <a:p>
            <a:pPr>
              <a:buFont typeface="Wingdings" panose="05000000000000000000" pitchFamily="2" charset="2"/>
              <a:buChar char="q"/>
            </a:pPr>
            <a:r>
              <a:rPr lang="en-US" sz="3200" b="1" dirty="0"/>
              <a:t>To keep previous version of pages.</a:t>
            </a:r>
          </a:p>
          <a:p>
            <a:pPr>
              <a:buFont typeface="Wingdings" panose="05000000000000000000" pitchFamily="2" charset="2"/>
              <a:buChar char="q"/>
            </a:pPr>
            <a:r>
              <a:rPr lang="en-US" sz="3200" dirty="0"/>
              <a:t>Chosen solution – 2-way set associative cache</a:t>
            </a:r>
          </a:p>
        </p:txBody>
      </p:sp>
      <p:sp>
        <p:nvSpPr>
          <p:cNvPr id="4" name="Footer Placeholder 3">
            <a:extLst>
              <a:ext uri="{FF2B5EF4-FFF2-40B4-BE49-F238E27FC236}">
                <a16:creationId xmlns:a16="http://schemas.microsoft.com/office/drawing/2014/main" id="{114847E8-F0B7-B1DC-B725-C82B890C9732}"/>
              </a:ext>
            </a:extLst>
          </p:cNvPr>
          <p:cNvSpPr>
            <a:spLocks noGrp="1"/>
          </p:cNvSpPr>
          <p:nvPr>
            <p:ph type="ftr" sz="quarter" idx="11"/>
          </p:nvPr>
        </p:nvSpPr>
        <p:spPr/>
        <p:txBody>
          <a:bodyPr/>
          <a:lstStyle/>
          <a:p>
            <a:r>
              <a:rPr lang="en-US" dirty="0"/>
              <a:t>Bandwidth optimization</a:t>
            </a:r>
          </a:p>
        </p:txBody>
      </p:sp>
      <p:sp>
        <p:nvSpPr>
          <p:cNvPr id="5" name="Slide Number Placeholder 4">
            <a:extLst>
              <a:ext uri="{FF2B5EF4-FFF2-40B4-BE49-F238E27FC236}">
                <a16:creationId xmlns:a16="http://schemas.microsoft.com/office/drawing/2014/main" id="{FF9D9576-0020-5C13-68F3-A72EBF97BD69}"/>
              </a:ext>
            </a:extLst>
          </p:cNvPr>
          <p:cNvSpPr>
            <a:spLocks noGrp="1"/>
          </p:cNvSpPr>
          <p:nvPr>
            <p:ph type="sldNum" sz="quarter" idx="12"/>
          </p:nvPr>
        </p:nvSpPr>
        <p:spPr/>
        <p:txBody>
          <a:bodyPr/>
          <a:lstStyle/>
          <a:p>
            <a:fld id="{4FAB73BC-B049-4115-A692-8D63A059BFB8}" type="slidenum">
              <a:rPr lang="en-US" smtClean="0"/>
              <a:t>29</a:t>
            </a:fld>
            <a:endParaRPr lang="en-US" dirty="0"/>
          </a:p>
        </p:txBody>
      </p:sp>
      <p:pic>
        <p:nvPicPr>
          <p:cNvPr id="8" name="Picture 7">
            <a:extLst>
              <a:ext uri="{FF2B5EF4-FFF2-40B4-BE49-F238E27FC236}">
                <a16:creationId xmlns:a16="http://schemas.microsoft.com/office/drawing/2014/main" id="{32246382-6F76-C8F9-80EF-2ECA75AF4293}"/>
              </a:ext>
            </a:extLst>
          </p:cNvPr>
          <p:cNvPicPr>
            <a:picLocks noChangeAspect="1"/>
          </p:cNvPicPr>
          <p:nvPr/>
        </p:nvPicPr>
        <p:blipFill>
          <a:blip r:embed="rId2"/>
          <a:stretch>
            <a:fillRect/>
          </a:stretch>
        </p:blipFill>
        <p:spPr>
          <a:xfrm>
            <a:off x="3693447" y="4297680"/>
            <a:ext cx="3568753" cy="2411121"/>
          </a:xfrm>
          <a:prstGeom prst="rect">
            <a:avLst/>
          </a:prstGeom>
        </p:spPr>
      </p:pic>
    </p:spTree>
    <p:extLst>
      <p:ext uri="{BB962C8B-B14F-4D97-AF65-F5344CB8AC3E}">
        <p14:creationId xmlns:p14="http://schemas.microsoft.com/office/powerpoint/2010/main" val="53312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8" name="Title 7">
            <a:extLst>
              <a:ext uri="{FF2B5EF4-FFF2-40B4-BE49-F238E27FC236}">
                <a16:creationId xmlns:a16="http://schemas.microsoft.com/office/drawing/2014/main" id="{A8EDB451-0C74-0041-F8AF-D781A1D9A02E}"/>
              </a:ext>
            </a:extLst>
          </p:cNvPr>
          <p:cNvSpPr>
            <a:spLocks noGrp="1"/>
          </p:cNvSpPr>
          <p:nvPr>
            <p:ph type="ctrTitle"/>
          </p:nvPr>
        </p:nvSpPr>
        <p:spPr>
          <a:xfrm>
            <a:off x="2209800" y="2697480"/>
            <a:ext cx="7772400" cy="1463040"/>
          </a:xfrm>
          <a:solidFill>
            <a:srgbClr val="000000">
              <a:alpha val="50196"/>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r>
              <a:rPr lang="en-US" dirty="0">
                <a:solidFill>
                  <a:schemeClr val="bg1"/>
                </a:solidFill>
              </a:rPr>
              <a:t>background</a:t>
            </a:r>
            <a:endParaRPr lang="en-IL" dirty="0">
              <a:solidFill>
                <a:schemeClr val="bg1"/>
              </a:solidFill>
            </a:endParaRPr>
          </a:p>
        </p:txBody>
      </p:sp>
      <p:sp>
        <p:nvSpPr>
          <p:cNvPr id="9" name="Footer Placeholder 8">
            <a:extLst>
              <a:ext uri="{FF2B5EF4-FFF2-40B4-BE49-F238E27FC236}">
                <a16:creationId xmlns:a16="http://schemas.microsoft.com/office/drawing/2014/main" id="{8AD55CE4-0481-4149-56AF-7DD9EFBC164B}"/>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142B955-4AA1-1E79-BD22-B22EC3399E6A}"/>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938802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35498-0FC1-75F4-F42C-1A145999E7B1}"/>
              </a:ext>
            </a:extLst>
          </p:cNvPr>
          <p:cNvSpPr>
            <a:spLocks noGrp="1"/>
          </p:cNvSpPr>
          <p:nvPr>
            <p:ph type="title"/>
          </p:nvPr>
        </p:nvSpPr>
        <p:spPr/>
        <p:txBody>
          <a:bodyPr/>
          <a:lstStyle/>
          <a:p>
            <a:r>
              <a:rPr lang="en-US" dirty="0"/>
              <a:t>XBRLE – FULL flow</a:t>
            </a:r>
          </a:p>
        </p:txBody>
      </p:sp>
      <p:sp>
        <p:nvSpPr>
          <p:cNvPr id="4" name="Footer Placeholder 3">
            <a:extLst>
              <a:ext uri="{FF2B5EF4-FFF2-40B4-BE49-F238E27FC236}">
                <a16:creationId xmlns:a16="http://schemas.microsoft.com/office/drawing/2014/main" id="{114847E8-F0B7-B1DC-B725-C82B890C9732}"/>
              </a:ext>
            </a:extLst>
          </p:cNvPr>
          <p:cNvSpPr>
            <a:spLocks noGrp="1"/>
          </p:cNvSpPr>
          <p:nvPr>
            <p:ph type="ftr" sz="quarter" idx="11"/>
          </p:nvPr>
        </p:nvSpPr>
        <p:spPr/>
        <p:txBody>
          <a:bodyPr/>
          <a:lstStyle/>
          <a:p>
            <a:r>
              <a:rPr lang="en-US" dirty="0"/>
              <a:t>Bandwidth optimization</a:t>
            </a:r>
          </a:p>
        </p:txBody>
      </p:sp>
      <p:sp>
        <p:nvSpPr>
          <p:cNvPr id="5" name="Slide Number Placeholder 4">
            <a:extLst>
              <a:ext uri="{FF2B5EF4-FFF2-40B4-BE49-F238E27FC236}">
                <a16:creationId xmlns:a16="http://schemas.microsoft.com/office/drawing/2014/main" id="{FF9D9576-0020-5C13-68F3-A72EBF97BD69}"/>
              </a:ext>
            </a:extLst>
          </p:cNvPr>
          <p:cNvSpPr>
            <a:spLocks noGrp="1"/>
          </p:cNvSpPr>
          <p:nvPr>
            <p:ph type="sldNum" sz="quarter" idx="12"/>
          </p:nvPr>
        </p:nvSpPr>
        <p:spPr/>
        <p:txBody>
          <a:bodyPr/>
          <a:lstStyle/>
          <a:p>
            <a:fld id="{4FAB73BC-B049-4115-A692-8D63A059BFB8}" type="slidenum">
              <a:rPr lang="en-US" smtClean="0"/>
              <a:t>30</a:t>
            </a:fld>
            <a:endParaRPr lang="en-US" dirty="0"/>
          </a:p>
        </p:txBody>
      </p:sp>
      <p:grpSp>
        <p:nvGrpSpPr>
          <p:cNvPr id="3" name="Group 2">
            <a:extLst>
              <a:ext uri="{FF2B5EF4-FFF2-40B4-BE49-F238E27FC236}">
                <a16:creationId xmlns:a16="http://schemas.microsoft.com/office/drawing/2014/main" id="{3E4F4608-8A03-3BFC-B0C7-FA69C2DC22CC}"/>
              </a:ext>
            </a:extLst>
          </p:cNvPr>
          <p:cNvGrpSpPr/>
          <p:nvPr/>
        </p:nvGrpSpPr>
        <p:grpSpPr>
          <a:xfrm>
            <a:off x="569243" y="1593376"/>
            <a:ext cx="4570599" cy="5014488"/>
            <a:chOff x="673415" y="1770523"/>
            <a:chExt cx="4570599" cy="5014488"/>
          </a:xfrm>
        </p:grpSpPr>
        <p:pic>
          <p:nvPicPr>
            <p:cNvPr id="7" name="Picture 6">
              <a:extLst>
                <a:ext uri="{FF2B5EF4-FFF2-40B4-BE49-F238E27FC236}">
                  <a16:creationId xmlns:a16="http://schemas.microsoft.com/office/drawing/2014/main" id="{61516827-EE46-5B25-1345-71BA8A470DF2}"/>
                </a:ext>
              </a:extLst>
            </p:cNvPr>
            <p:cNvPicPr>
              <a:picLocks noChangeAspect="1"/>
            </p:cNvPicPr>
            <p:nvPr/>
          </p:nvPicPr>
          <p:blipFill rotWithShape="1">
            <a:blip r:embed="rId3"/>
            <a:srcRect l="17249" r="16800" b="7500"/>
            <a:stretch/>
          </p:blipFill>
          <p:spPr>
            <a:xfrm>
              <a:off x="2048845" y="1770523"/>
              <a:ext cx="3195169" cy="5014488"/>
            </a:xfrm>
            <a:prstGeom prst="rect">
              <a:avLst/>
            </a:prstGeom>
          </p:spPr>
        </p:pic>
        <p:sp>
          <p:nvSpPr>
            <p:cNvPr id="11" name="TextBox 10">
              <a:extLst>
                <a:ext uri="{FF2B5EF4-FFF2-40B4-BE49-F238E27FC236}">
                  <a16:creationId xmlns:a16="http://schemas.microsoft.com/office/drawing/2014/main" id="{519D175D-93F6-F1D0-8E61-B5947A1FD2D7}"/>
                </a:ext>
              </a:extLst>
            </p:cNvPr>
            <p:cNvSpPr txBox="1"/>
            <p:nvPr/>
          </p:nvSpPr>
          <p:spPr>
            <a:xfrm>
              <a:off x="673415" y="3692992"/>
              <a:ext cx="1375430" cy="584775"/>
            </a:xfrm>
            <a:prstGeom prst="rect">
              <a:avLst/>
            </a:prstGeom>
            <a:noFill/>
          </p:spPr>
          <p:txBody>
            <a:bodyPr wrap="square" rtlCol="0">
              <a:spAutoFit/>
            </a:bodyPr>
            <a:lstStyle/>
            <a:p>
              <a:r>
                <a:rPr lang="en-US" sz="3200" b="1" dirty="0">
                  <a:solidFill>
                    <a:schemeClr val="accent1"/>
                  </a:solidFill>
                </a:rPr>
                <a:t>Source</a:t>
              </a:r>
            </a:p>
          </p:txBody>
        </p:sp>
      </p:grpSp>
      <p:grpSp>
        <p:nvGrpSpPr>
          <p:cNvPr id="6" name="Group 5">
            <a:extLst>
              <a:ext uri="{FF2B5EF4-FFF2-40B4-BE49-F238E27FC236}">
                <a16:creationId xmlns:a16="http://schemas.microsoft.com/office/drawing/2014/main" id="{2CA00ED5-9893-93B9-9DC2-42855F5A6EBE}"/>
              </a:ext>
            </a:extLst>
          </p:cNvPr>
          <p:cNvGrpSpPr/>
          <p:nvPr/>
        </p:nvGrpSpPr>
        <p:grpSpPr>
          <a:xfrm>
            <a:off x="6157051" y="1593376"/>
            <a:ext cx="5737695" cy="4791822"/>
            <a:chOff x="6268730" y="1589468"/>
            <a:chExt cx="5737695" cy="4791822"/>
          </a:xfrm>
        </p:grpSpPr>
        <p:pic>
          <p:nvPicPr>
            <p:cNvPr id="10" name="Picture 9">
              <a:extLst>
                <a:ext uri="{FF2B5EF4-FFF2-40B4-BE49-F238E27FC236}">
                  <a16:creationId xmlns:a16="http://schemas.microsoft.com/office/drawing/2014/main" id="{E47FE7DC-7C9C-AA07-7CDE-27AAE80616D2}"/>
                </a:ext>
              </a:extLst>
            </p:cNvPr>
            <p:cNvPicPr>
              <a:picLocks noChangeAspect="1"/>
            </p:cNvPicPr>
            <p:nvPr/>
          </p:nvPicPr>
          <p:blipFill rotWithShape="1">
            <a:blip r:embed="rId4"/>
            <a:srcRect l="23355" t="2768" r="20267" b="9816"/>
            <a:stretch/>
          </p:blipFill>
          <p:spPr>
            <a:xfrm>
              <a:off x="6268730" y="1589468"/>
              <a:ext cx="3320690" cy="4791822"/>
            </a:xfrm>
            <a:prstGeom prst="rect">
              <a:avLst/>
            </a:prstGeom>
          </p:spPr>
        </p:pic>
        <p:sp>
          <p:nvSpPr>
            <p:cNvPr id="12" name="TextBox 11">
              <a:extLst>
                <a:ext uri="{FF2B5EF4-FFF2-40B4-BE49-F238E27FC236}">
                  <a16:creationId xmlns:a16="http://schemas.microsoft.com/office/drawing/2014/main" id="{259D4593-F76E-F3AB-C829-5C2832B82484}"/>
                </a:ext>
              </a:extLst>
            </p:cNvPr>
            <p:cNvSpPr txBox="1"/>
            <p:nvPr/>
          </p:nvSpPr>
          <p:spPr>
            <a:xfrm>
              <a:off x="9891599" y="3515626"/>
              <a:ext cx="2114826" cy="584775"/>
            </a:xfrm>
            <a:prstGeom prst="rect">
              <a:avLst/>
            </a:prstGeom>
            <a:noFill/>
          </p:spPr>
          <p:txBody>
            <a:bodyPr wrap="square" rtlCol="0">
              <a:spAutoFit/>
            </a:bodyPr>
            <a:lstStyle/>
            <a:p>
              <a:r>
                <a:rPr lang="en-US" sz="3200" b="1" dirty="0">
                  <a:solidFill>
                    <a:schemeClr val="accent1"/>
                  </a:solidFill>
                </a:rPr>
                <a:t>Destination</a:t>
              </a:r>
            </a:p>
          </p:txBody>
        </p:sp>
      </p:grpSp>
      <p:cxnSp>
        <p:nvCxnSpPr>
          <p:cNvPr id="14" name="Straight Arrow Connector 13">
            <a:extLst>
              <a:ext uri="{FF2B5EF4-FFF2-40B4-BE49-F238E27FC236}">
                <a16:creationId xmlns:a16="http://schemas.microsoft.com/office/drawing/2014/main" id="{0005F178-0A13-43B8-A8C7-7CCE7E849CB0}"/>
              </a:ext>
            </a:extLst>
          </p:cNvPr>
          <p:cNvCxnSpPr/>
          <p:nvPr/>
        </p:nvCxnSpPr>
        <p:spPr>
          <a:xfrm>
            <a:off x="1852075" y="3854369"/>
            <a:ext cx="3934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250CD9D-2B73-475A-E043-F9EE581529BE}"/>
              </a:ext>
            </a:extLst>
          </p:cNvPr>
          <p:cNvCxnSpPr>
            <a:cxnSpLocks/>
            <a:stCxn id="12" idx="1"/>
          </p:cNvCxnSpPr>
          <p:nvPr/>
        </p:nvCxnSpPr>
        <p:spPr>
          <a:xfrm flipH="1">
            <a:off x="9477741" y="3811922"/>
            <a:ext cx="30217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7813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64EBF-291B-4ADE-DF6D-4A9CAF4B7B8D}"/>
              </a:ext>
            </a:extLst>
          </p:cNvPr>
          <p:cNvSpPr>
            <a:spLocks noGrp="1"/>
          </p:cNvSpPr>
          <p:nvPr>
            <p:ph type="title"/>
          </p:nvPr>
        </p:nvSpPr>
        <p:spPr/>
        <p:txBody>
          <a:bodyPr/>
          <a:lstStyle/>
          <a:p>
            <a:r>
              <a:rPr lang="en-US" dirty="0"/>
              <a:t>XBRLE – Results</a:t>
            </a:r>
          </a:p>
        </p:txBody>
      </p:sp>
      <p:sp>
        <p:nvSpPr>
          <p:cNvPr id="3" name="Content Placeholder 2">
            <a:extLst>
              <a:ext uri="{FF2B5EF4-FFF2-40B4-BE49-F238E27FC236}">
                <a16:creationId xmlns:a16="http://schemas.microsoft.com/office/drawing/2014/main" id="{556C7E37-4F07-AD95-315F-825BA1DC555A}"/>
              </a:ext>
            </a:extLst>
          </p:cNvPr>
          <p:cNvSpPr>
            <a:spLocks noGrp="1"/>
          </p:cNvSpPr>
          <p:nvPr>
            <p:ph idx="1"/>
          </p:nvPr>
        </p:nvSpPr>
        <p:spPr>
          <a:xfrm>
            <a:off x="1024128" y="2266088"/>
            <a:ext cx="9720073" cy="4023360"/>
          </a:xfrm>
        </p:spPr>
        <p:txBody>
          <a:bodyPr>
            <a:normAutofit/>
          </a:bodyPr>
          <a:lstStyle/>
          <a:p>
            <a:pPr>
              <a:buFont typeface="Wingdings" panose="05000000000000000000" pitchFamily="2" charset="2"/>
              <a:buChar char="q"/>
            </a:pPr>
            <a:r>
              <a:rPr lang="en-US" sz="3200" b="1" dirty="0"/>
              <a:t>Three scenarios:</a:t>
            </a:r>
          </a:p>
          <a:p>
            <a:pPr lvl="1">
              <a:buFont typeface="Wingdings" panose="05000000000000000000" pitchFamily="2" charset="2"/>
              <a:buChar char="q"/>
            </a:pPr>
            <a:r>
              <a:rPr lang="en-US" sz="2800" dirty="0" err="1"/>
              <a:t>LMbench</a:t>
            </a:r>
            <a:r>
              <a:rPr lang="en-US" sz="2800" dirty="0"/>
              <a:t> – standard benchmark</a:t>
            </a:r>
          </a:p>
          <a:p>
            <a:pPr lvl="1">
              <a:buFont typeface="Wingdings" panose="05000000000000000000" pitchFamily="2" charset="2"/>
              <a:buChar char="q"/>
            </a:pPr>
            <a:r>
              <a:rPr lang="en-US" sz="2800" dirty="0"/>
              <a:t>VLC (HD video transcoding server) – high dirtying rate</a:t>
            </a:r>
          </a:p>
          <a:p>
            <a:pPr lvl="1">
              <a:buFont typeface="Wingdings" panose="05000000000000000000" pitchFamily="2" charset="2"/>
              <a:buChar char="q"/>
            </a:pPr>
            <a:r>
              <a:rPr lang="en-US" sz="2800" dirty="0"/>
              <a:t>SAP CI ERP (enterprise resource planning) – resource-intensive and sensitive network timeouts</a:t>
            </a:r>
            <a:endParaRPr lang="en-US" sz="3600" b="1" dirty="0"/>
          </a:p>
          <a:p>
            <a:endParaRPr lang="en-US" sz="3600" dirty="0"/>
          </a:p>
        </p:txBody>
      </p:sp>
      <p:sp>
        <p:nvSpPr>
          <p:cNvPr id="4" name="Footer Placeholder 3">
            <a:extLst>
              <a:ext uri="{FF2B5EF4-FFF2-40B4-BE49-F238E27FC236}">
                <a16:creationId xmlns:a16="http://schemas.microsoft.com/office/drawing/2014/main" id="{236E24E9-8BE2-A0E3-B098-BA2EBE2536FA}"/>
              </a:ext>
            </a:extLst>
          </p:cNvPr>
          <p:cNvSpPr>
            <a:spLocks noGrp="1"/>
          </p:cNvSpPr>
          <p:nvPr>
            <p:ph type="ftr" sz="quarter" idx="11"/>
          </p:nvPr>
        </p:nvSpPr>
        <p:spPr/>
        <p:txBody>
          <a:bodyPr/>
          <a:lstStyle/>
          <a:p>
            <a:r>
              <a:rPr lang="en-US" dirty="0"/>
              <a:t>Bandwidth optimization</a:t>
            </a:r>
          </a:p>
        </p:txBody>
      </p:sp>
      <p:sp>
        <p:nvSpPr>
          <p:cNvPr id="5" name="Slide Number Placeholder 4">
            <a:extLst>
              <a:ext uri="{FF2B5EF4-FFF2-40B4-BE49-F238E27FC236}">
                <a16:creationId xmlns:a16="http://schemas.microsoft.com/office/drawing/2014/main" id="{2524E774-6E46-151C-5C2E-1FE4C8C2E603}"/>
              </a:ext>
            </a:extLst>
          </p:cNvPr>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320709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anim calcmode="lin" valueType="num">
                                      <p:cBhvr>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anim calcmode="lin" valueType="num">
                                      <p:cBhvr>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64EBF-291B-4ADE-DF6D-4A9CAF4B7B8D}"/>
              </a:ext>
            </a:extLst>
          </p:cNvPr>
          <p:cNvSpPr>
            <a:spLocks noGrp="1"/>
          </p:cNvSpPr>
          <p:nvPr>
            <p:ph type="title"/>
          </p:nvPr>
        </p:nvSpPr>
        <p:spPr/>
        <p:txBody>
          <a:bodyPr/>
          <a:lstStyle/>
          <a:p>
            <a:r>
              <a:rPr lang="en-US" dirty="0"/>
              <a:t>XBRLE – Results (time)</a:t>
            </a:r>
          </a:p>
        </p:txBody>
      </p:sp>
      <p:sp>
        <p:nvSpPr>
          <p:cNvPr id="4" name="Footer Placeholder 3">
            <a:extLst>
              <a:ext uri="{FF2B5EF4-FFF2-40B4-BE49-F238E27FC236}">
                <a16:creationId xmlns:a16="http://schemas.microsoft.com/office/drawing/2014/main" id="{236E24E9-8BE2-A0E3-B098-BA2EBE2536FA}"/>
              </a:ext>
            </a:extLst>
          </p:cNvPr>
          <p:cNvSpPr>
            <a:spLocks noGrp="1"/>
          </p:cNvSpPr>
          <p:nvPr>
            <p:ph type="ftr" sz="quarter" idx="11"/>
          </p:nvPr>
        </p:nvSpPr>
        <p:spPr/>
        <p:txBody>
          <a:bodyPr/>
          <a:lstStyle/>
          <a:p>
            <a:r>
              <a:rPr lang="en-US"/>
              <a:t>Bandwidth optimization</a:t>
            </a:r>
            <a:endParaRPr lang="en-US" dirty="0"/>
          </a:p>
        </p:txBody>
      </p:sp>
      <p:sp>
        <p:nvSpPr>
          <p:cNvPr id="5" name="Slide Number Placeholder 4">
            <a:extLst>
              <a:ext uri="{FF2B5EF4-FFF2-40B4-BE49-F238E27FC236}">
                <a16:creationId xmlns:a16="http://schemas.microsoft.com/office/drawing/2014/main" id="{2524E774-6E46-151C-5C2E-1FE4C8C2E603}"/>
              </a:ext>
            </a:extLst>
          </p:cNvPr>
          <p:cNvSpPr>
            <a:spLocks noGrp="1"/>
          </p:cNvSpPr>
          <p:nvPr>
            <p:ph type="sldNum" sz="quarter" idx="12"/>
          </p:nvPr>
        </p:nvSpPr>
        <p:spPr/>
        <p:txBody>
          <a:bodyPr/>
          <a:lstStyle/>
          <a:p>
            <a:fld id="{4FAB73BC-B049-4115-A692-8D63A059BFB8}" type="slidenum">
              <a:rPr lang="en-US" smtClean="0"/>
              <a:t>32</a:t>
            </a:fld>
            <a:endParaRPr lang="en-US" dirty="0"/>
          </a:p>
        </p:txBody>
      </p:sp>
      <p:pic>
        <p:nvPicPr>
          <p:cNvPr id="6" name="Picture 5">
            <a:extLst>
              <a:ext uri="{FF2B5EF4-FFF2-40B4-BE49-F238E27FC236}">
                <a16:creationId xmlns:a16="http://schemas.microsoft.com/office/drawing/2014/main" id="{6302D794-4C87-5A11-1295-0C1A4218E6C4}"/>
              </a:ext>
            </a:extLst>
          </p:cNvPr>
          <p:cNvPicPr>
            <a:picLocks noChangeAspect="1"/>
          </p:cNvPicPr>
          <p:nvPr/>
        </p:nvPicPr>
        <p:blipFill>
          <a:blip r:embed="rId3"/>
          <a:stretch>
            <a:fillRect/>
          </a:stretch>
        </p:blipFill>
        <p:spPr>
          <a:xfrm>
            <a:off x="499527" y="2218402"/>
            <a:ext cx="3788319" cy="2777114"/>
          </a:xfrm>
          <a:prstGeom prst="rect">
            <a:avLst/>
          </a:prstGeom>
        </p:spPr>
      </p:pic>
      <p:pic>
        <p:nvPicPr>
          <p:cNvPr id="8" name="Picture 7">
            <a:extLst>
              <a:ext uri="{FF2B5EF4-FFF2-40B4-BE49-F238E27FC236}">
                <a16:creationId xmlns:a16="http://schemas.microsoft.com/office/drawing/2014/main" id="{2DAADC15-D11C-F50E-D417-418C0C9E046D}"/>
              </a:ext>
            </a:extLst>
          </p:cNvPr>
          <p:cNvPicPr>
            <a:picLocks noChangeAspect="1"/>
          </p:cNvPicPr>
          <p:nvPr/>
        </p:nvPicPr>
        <p:blipFill>
          <a:blip r:embed="rId4"/>
          <a:stretch>
            <a:fillRect/>
          </a:stretch>
        </p:blipFill>
        <p:spPr>
          <a:xfrm>
            <a:off x="4360648" y="2283791"/>
            <a:ext cx="3788320" cy="2835192"/>
          </a:xfrm>
          <a:prstGeom prst="rect">
            <a:avLst/>
          </a:prstGeom>
        </p:spPr>
      </p:pic>
      <p:pic>
        <p:nvPicPr>
          <p:cNvPr id="10" name="Picture 9">
            <a:extLst>
              <a:ext uri="{FF2B5EF4-FFF2-40B4-BE49-F238E27FC236}">
                <a16:creationId xmlns:a16="http://schemas.microsoft.com/office/drawing/2014/main" id="{059026B2-65D4-84EB-3F5A-1534BF982476}"/>
              </a:ext>
            </a:extLst>
          </p:cNvPr>
          <p:cNvPicPr>
            <a:picLocks noChangeAspect="1"/>
          </p:cNvPicPr>
          <p:nvPr/>
        </p:nvPicPr>
        <p:blipFill>
          <a:blip r:embed="rId5"/>
          <a:stretch>
            <a:fillRect/>
          </a:stretch>
        </p:blipFill>
        <p:spPr>
          <a:xfrm>
            <a:off x="8117272" y="2372138"/>
            <a:ext cx="3694151" cy="2636629"/>
          </a:xfrm>
          <a:prstGeom prst="rect">
            <a:avLst/>
          </a:prstGeom>
        </p:spPr>
      </p:pic>
    </p:spTree>
    <p:extLst>
      <p:ext uri="{BB962C8B-B14F-4D97-AF65-F5344CB8AC3E}">
        <p14:creationId xmlns:p14="http://schemas.microsoft.com/office/powerpoint/2010/main" val="662317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64EBF-291B-4ADE-DF6D-4A9CAF4B7B8D}"/>
              </a:ext>
            </a:extLst>
          </p:cNvPr>
          <p:cNvSpPr>
            <a:spLocks noGrp="1"/>
          </p:cNvSpPr>
          <p:nvPr>
            <p:ph type="title"/>
          </p:nvPr>
        </p:nvSpPr>
        <p:spPr/>
        <p:txBody>
          <a:bodyPr/>
          <a:lstStyle/>
          <a:p>
            <a:r>
              <a:rPr lang="en-US" dirty="0"/>
              <a:t>XBRLE – Results (UDP DOWNTIME)</a:t>
            </a:r>
          </a:p>
        </p:txBody>
      </p:sp>
      <p:sp>
        <p:nvSpPr>
          <p:cNvPr id="4" name="Footer Placeholder 3">
            <a:extLst>
              <a:ext uri="{FF2B5EF4-FFF2-40B4-BE49-F238E27FC236}">
                <a16:creationId xmlns:a16="http://schemas.microsoft.com/office/drawing/2014/main" id="{236E24E9-8BE2-A0E3-B098-BA2EBE2536FA}"/>
              </a:ext>
            </a:extLst>
          </p:cNvPr>
          <p:cNvSpPr>
            <a:spLocks noGrp="1"/>
          </p:cNvSpPr>
          <p:nvPr>
            <p:ph type="ftr" sz="quarter" idx="11"/>
          </p:nvPr>
        </p:nvSpPr>
        <p:spPr/>
        <p:txBody>
          <a:bodyPr/>
          <a:lstStyle/>
          <a:p>
            <a:r>
              <a:rPr lang="en-US" dirty="0"/>
              <a:t>Bandwidth optimization</a:t>
            </a:r>
          </a:p>
        </p:txBody>
      </p:sp>
      <p:sp>
        <p:nvSpPr>
          <p:cNvPr id="5" name="Slide Number Placeholder 4">
            <a:extLst>
              <a:ext uri="{FF2B5EF4-FFF2-40B4-BE49-F238E27FC236}">
                <a16:creationId xmlns:a16="http://schemas.microsoft.com/office/drawing/2014/main" id="{2524E774-6E46-151C-5C2E-1FE4C8C2E603}"/>
              </a:ext>
            </a:extLst>
          </p:cNvPr>
          <p:cNvSpPr>
            <a:spLocks noGrp="1"/>
          </p:cNvSpPr>
          <p:nvPr>
            <p:ph type="sldNum" sz="quarter" idx="12"/>
          </p:nvPr>
        </p:nvSpPr>
        <p:spPr/>
        <p:txBody>
          <a:bodyPr/>
          <a:lstStyle/>
          <a:p>
            <a:fld id="{4FAB73BC-B049-4115-A692-8D63A059BFB8}" type="slidenum">
              <a:rPr lang="en-US" smtClean="0"/>
              <a:t>33</a:t>
            </a:fld>
            <a:endParaRPr lang="en-US" dirty="0"/>
          </a:p>
        </p:txBody>
      </p:sp>
      <p:pic>
        <p:nvPicPr>
          <p:cNvPr id="7" name="Picture 6">
            <a:extLst>
              <a:ext uri="{FF2B5EF4-FFF2-40B4-BE49-F238E27FC236}">
                <a16:creationId xmlns:a16="http://schemas.microsoft.com/office/drawing/2014/main" id="{D96AAFF5-D887-29A3-58B6-FCBC674E4C8F}"/>
              </a:ext>
            </a:extLst>
          </p:cNvPr>
          <p:cNvPicPr>
            <a:picLocks noChangeAspect="1"/>
          </p:cNvPicPr>
          <p:nvPr/>
        </p:nvPicPr>
        <p:blipFill>
          <a:blip r:embed="rId3"/>
          <a:stretch>
            <a:fillRect/>
          </a:stretch>
        </p:blipFill>
        <p:spPr>
          <a:xfrm>
            <a:off x="400063" y="2858920"/>
            <a:ext cx="5901459" cy="2678258"/>
          </a:xfrm>
          <a:prstGeom prst="rect">
            <a:avLst/>
          </a:prstGeom>
        </p:spPr>
      </p:pic>
      <p:pic>
        <p:nvPicPr>
          <p:cNvPr id="11" name="Picture 10">
            <a:extLst>
              <a:ext uri="{FF2B5EF4-FFF2-40B4-BE49-F238E27FC236}">
                <a16:creationId xmlns:a16="http://schemas.microsoft.com/office/drawing/2014/main" id="{B27CF977-DDAE-5FD1-0A77-7C1B551AE5CC}"/>
              </a:ext>
            </a:extLst>
          </p:cNvPr>
          <p:cNvPicPr>
            <a:picLocks noChangeAspect="1"/>
          </p:cNvPicPr>
          <p:nvPr/>
        </p:nvPicPr>
        <p:blipFill>
          <a:blip r:embed="rId4"/>
          <a:stretch>
            <a:fillRect/>
          </a:stretch>
        </p:blipFill>
        <p:spPr>
          <a:xfrm>
            <a:off x="6370533" y="2874294"/>
            <a:ext cx="5156132" cy="2603924"/>
          </a:xfrm>
          <a:prstGeom prst="rect">
            <a:avLst/>
          </a:prstGeom>
        </p:spPr>
      </p:pic>
      <p:sp>
        <p:nvSpPr>
          <p:cNvPr id="12" name="Arrow: Left-Right 11">
            <a:extLst>
              <a:ext uri="{FF2B5EF4-FFF2-40B4-BE49-F238E27FC236}">
                <a16:creationId xmlns:a16="http://schemas.microsoft.com/office/drawing/2014/main" id="{38C84DF2-9377-0617-5656-925D8B84333F}"/>
              </a:ext>
            </a:extLst>
          </p:cNvPr>
          <p:cNvSpPr/>
          <p:nvPr/>
        </p:nvSpPr>
        <p:spPr>
          <a:xfrm>
            <a:off x="2414016" y="4289842"/>
            <a:ext cx="1954203" cy="55909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~7.5sec</a:t>
            </a:r>
          </a:p>
        </p:txBody>
      </p:sp>
      <p:sp>
        <p:nvSpPr>
          <p:cNvPr id="13" name="Arrow: Left-Right 12">
            <a:extLst>
              <a:ext uri="{FF2B5EF4-FFF2-40B4-BE49-F238E27FC236}">
                <a16:creationId xmlns:a16="http://schemas.microsoft.com/office/drawing/2014/main" id="{FB0DD0AC-5854-DD13-EEFB-8A7D75093F47}"/>
              </a:ext>
            </a:extLst>
          </p:cNvPr>
          <p:cNvSpPr/>
          <p:nvPr/>
        </p:nvSpPr>
        <p:spPr>
          <a:xfrm>
            <a:off x="8292301" y="4598127"/>
            <a:ext cx="449364" cy="2508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 name="Arrow: Left-Right 16">
            <a:extLst>
              <a:ext uri="{FF2B5EF4-FFF2-40B4-BE49-F238E27FC236}">
                <a16:creationId xmlns:a16="http://schemas.microsoft.com/office/drawing/2014/main" id="{5134B2E8-CE48-86DC-B4FE-85EEDDEB79E9}"/>
              </a:ext>
            </a:extLst>
          </p:cNvPr>
          <p:cNvSpPr/>
          <p:nvPr/>
        </p:nvSpPr>
        <p:spPr>
          <a:xfrm>
            <a:off x="7989243" y="4676504"/>
            <a:ext cx="218372" cy="12618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Tree>
    <p:extLst>
      <p:ext uri="{BB962C8B-B14F-4D97-AF65-F5344CB8AC3E}">
        <p14:creationId xmlns:p14="http://schemas.microsoft.com/office/powerpoint/2010/main" val="639371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16690-FBEE-0A41-8960-29F1162836BD}"/>
              </a:ext>
            </a:extLst>
          </p:cNvPr>
          <p:cNvSpPr>
            <a:spLocks noGrp="1"/>
          </p:cNvSpPr>
          <p:nvPr>
            <p:ph type="title"/>
          </p:nvPr>
        </p:nvSpPr>
        <p:spPr/>
        <p:txBody>
          <a:bodyPr/>
          <a:lstStyle/>
          <a:p>
            <a:r>
              <a:rPr lang="en-US" dirty="0"/>
              <a:t>XBRLE – Results (ERP CPU)</a:t>
            </a:r>
          </a:p>
        </p:txBody>
      </p:sp>
      <p:sp>
        <p:nvSpPr>
          <p:cNvPr id="4" name="Footer Placeholder 3">
            <a:extLst>
              <a:ext uri="{FF2B5EF4-FFF2-40B4-BE49-F238E27FC236}">
                <a16:creationId xmlns:a16="http://schemas.microsoft.com/office/drawing/2014/main" id="{659EC32C-F907-AB91-EB0A-00B582094150}"/>
              </a:ext>
            </a:extLst>
          </p:cNvPr>
          <p:cNvSpPr>
            <a:spLocks noGrp="1"/>
          </p:cNvSpPr>
          <p:nvPr>
            <p:ph type="ftr" sz="quarter" idx="11"/>
          </p:nvPr>
        </p:nvSpPr>
        <p:spPr/>
        <p:txBody>
          <a:bodyPr/>
          <a:lstStyle/>
          <a:p>
            <a:r>
              <a:rPr lang="en-US" dirty="0"/>
              <a:t>Bandwidth optimization</a:t>
            </a:r>
          </a:p>
        </p:txBody>
      </p:sp>
      <p:sp>
        <p:nvSpPr>
          <p:cNvPr id="5" name="Slide Number Placeholder 4">
            <a:extLst>
              <a:ext uri="{FF2B5EF4-FFF2-40B4-BE49-F238E27FC236}">
                <a16:creationId xmlns:a16="http://schemas.microsoft.com/office/drawing/2014/main" id="{319F2394-7126-0812-0D57-19BFCAB0FDB0}"/>
              </a:ext>
            </a:extLst>
          </p:cNvPr>
          <p:cNvSpPr>
            <a:spLocks noGrp="1"/>
          </p:cNvSpPr>
          <p:nvPr>
            <p:ph type="sldNum" sz="quarter" idx="12"/>
          </p:nvPr>
        </p:nvSpPr>
        <p:spPr/>
        <p:txBody>
          <a:bodyPr/>
          <a:lstStyle/>
          <a:p>
            <a:fld id="{4FAB73BC-B049-4115-A692-8D63A059BFB8}" type="slidenum">
              <a:rPr lang="en-US" smtClean="0"/>
              <a:t>34</a:t>
            </a:fld>
            <a:endParaRPr lang="en-US" dirty="0"/>
          </a:p>
        </p:txBody>
      </p:sp>
      <p:pic>
        <p:nvPicPr>
          <p:cNvPr id="9" name="Picture 8">
            <a:extLst>
              <a:ext uri="{FF2B5EF4-FFF2-40B4-BE49-F238E27FC236}">
                <a16:creationId xmlns:a16="http://schemas.microsoft.com/office/drawing/2014/main" id="{D59F21D8-B888-BA5F-1FEE-184E1C22221E}"/>
              </a:ext>
            </a:extLst>
          </p:cNvPr>
          <p:cNvPicPr>
            <a:picLocks noChangeAspect="1"/>
          </p:cNvPicPr>
          <p:nvPr/>
        </p:nvPicPr>
        <p:blipFill>
          <a:blip r:embed="rId3"/>
          <a:stretch>
            <a:fillRect/>
          </a:stretch>
        </p:blipFill>
        <p:spPr>
          <a:xfrm>
            <a:off x="119256" y="2163375"/>
            <a:ext cx="5882303" cy="2648984"/>
          </a:xfrm>
          <a:prstGeom prst="rect">
            <a:avLst/>
          </a:prstGeom>
        </p:spPr>
      </p:pic>
      <p:pic>
        <p:nvPicPr>
          <p:cNvPr id="11" name="Picture 10">
            <a:extLst>
              <a:ext uri="{FF2B5EF4-FFF2-40B4-BE49-F238E27FC236}">
                <a16:creationId xmlns:a16="http://schemas.microsoft.com/office/drawing/2014/main" id="{5478BB15-7C4C-C8B3-19D2-BF740F9519B8}"/>
              </a:ext>
            </a:extLst>
          </p:cNvPr>
          <p:cNvPicPr>
            <a:picLocks noChangeAspect="1"/>
          </p:cNvPicPr>
          <p:nvPr/>
        </p:nvPicPr>
        <p:blipFill>
          <a:blip r:embed="rId4"/>
          <a:stretch>
            <a:fillRect/>
          </a:stretch>
        </p:blipFill>
        <p:spPr>
          <a:xfrm>
            <a:off x="6096000" y="2163376"/>
            <a:ext cx="5867642" cy="2648984"/>
          </a:xfrm>
          <a:prstGeom prst="rect">
            <a:avLst/>
          </a:prstGeom>
        </p:spPr>
      </p:pic>
      <p:sp>
        <p:nvSpPr>
          <p:cNvPr id="19" name="Freeform: Shape 18">
            <a:extLst>
              <a:ext uri="{FF2B5EF4-FFF2-40B4-BE49-F238E27FC236}">
                <a16:creationId xmlns:a16="http://schemas.microsoft.com/office/drawing/2014/main" id="{9188F89E-37DC-FA98-D3A8-319DF2EFDF52}"/>
              </a:ext>
            </a:extLst>
          </p:cNvPr>
          <p:cNvSpPr/>
          <p:nvPr/>
        </p:nvSpPr>
        <p:spPr>
          <a:xfrm>
            <a:off x="6543675" y="2217195"/>
            <a:ext cx="3770313" cy="631825"/>
          </a:xfrm>
          <a:custGeom>
            <a:avLst/>
            <a:gdLst>
              <a:gd name="connsiteX0" fmla="*/ 0 w 3770313"/>
              <a:gd name="connsiteY0" fmla="*/ 165100 h 631825"/>
              <a:gd name="connsiteX1" fmla="*/ 68263 w 3770313"/>
              <a:gd name="connsiteY1" fmla="*/ 206375 h 631825"/>
              <a:gd name="connsiteX2" fmla="*/ 220663 w 3770313"/>
              <a:gd name="connsiteY2" fmla="*/ 193675 h 631825"/>
              <a:gd name="connsiteX3" fmla="*/ 266700 w 3770313"/>
              <a:gd name="connsiteY3" fmla="*/ 157162 h 631825"/>
              <a:gd name="connsiteX4" fmla="*/ 320675 w 3770313"/>
              <a:gd name="connsiteY4" fmla="*/ 195262 h 631825"/>
              <a:gd name="connsiteX5" fmla="*/ 446088 w 3770313"/>
              <a:gd name="connsiteY5" fmla="*/ 192087 h 631825"/>
              <a:gd name="connsiteX6" fmla="*/ 500063 w 3770313"/>
              <a:gd name="connsiteY6" fmla="*/ 160337 h 631825"/>
              <a:gd name="connsiteX7" fmla="*/ 547688 w 3770313"/>
              <a:gd name="connsiteY7" fmla="*/ 179387 h 631825"/>
              <a:gd name="connsiteX8" fmla="*/ 690563 w 3770313"/>
              <a:gd name="connsiteY8" fmla="*/ 160337 h 631825"/>
              <a:gd name="connsiteX9" fmla="*/ 777875 w 3770313"/>
              <a:gd name="connsiteY9" fmla="*/ 220662 h 631825"/>
              <a:gd name="connsiteX10" fmla="*/ 823913 w 3770313"/>
              <a:gd name="connsiteY10" fmla="*/ 182562 h 631825"/>
              <a:gd name="connsiteX11" fmla="*/ 862013 w 3770313"/>
              <a:gd name="connsiteY11" fmla="*/ 201612 h 631825"/>
              <a:gd name="connsiteX12" fmla="*/ 933450 w 3770313"/>
              <a:gd name="connsiteY12" fmla="*/ 155575 h 631825"/>
              <a:gd name="connsiteX13" fmla="*/ 1062038 w 3770313"/>
              <a:gd name="connsiteY13" fmla="*/ 169862 h 631825"/>
              <a:gd name="connsiteX14" fmla="*/ 1139825 w 3770313"/>
              <a:gd name="connsiteY14" fmla="*/ 225425 h 631825"/>
              <a:gd name="connsiteX15" fmla="*/ 1228725 w 3770313"/>
              <a:gd name="connsiteY15" fmla="*/ 155575 h 631825"/>
              <a:gd name="connsiteX16" fmla="*/ 1370013 w 3770313"/>
              <a:gd name="connsiteY16" fmla="*/ 161925 h 631825"/>
              <a:gd name="connsiteX17" fmla="*/ 1419225 w 3770313"/>
              <a:gd name="connsiteY17" fmla="*/ 239712 h 631825"/>
              <a:gd name="connsiteX18" fmla="*/ 1519238 w 3770313"/>
              <a:gd name="connsiteY18" fmla="*/ 141287 h 631825"/>
              <a:gd name="connsiteX19" fmla="*/ 1601788 w 3770313"/>
              <a:gd name="connsiteY19" fmla="*/ 153987 h 631825"/>
              <a:gd name="connsiteX20" fmla="*/ 1754188 w 3770313"/>
              <a:gd name="connsiteY20" fmla="*/ 201612 h 631825"/>
              <a:gd name="connsiteX21" fmla="*/ 1785938 w 3770313"/>
              <a:gd name="connsiteY21" fmla="*/ 184150 h 631825"/>
              <a:gd name="connsiteX22" fmla="*/ 1871663 w 3770313"/>
              <a:gd name="connsiteY22" fmla="*/ 177800 h 631825"/>
              <a:gd name="connsiteX23" fmla="*/ 1901825 w 3770313"/>
              <a:gd name="connsiteY23" fmla="*/ 165100 h 631825"/>
              <a:gd name="connsiteX24" fmla="*/ 1938338 w 3770313"/>
              <a:gd name="connsiteY24" fmla="*/ 182562 h 631825"/>
              <a:gd name="connsiteX25" fmla="*/ 2025650 w 3770313"/>
              <a:gd name="connsiteY25" fmla="*/ 188912 h 631825"/>
              <a:gd name="connsiteX26" fmla="*/ 2074863 w 3770313"/>
              <a:gd name="connsiteY26" fmla="*/ 234950 h 631825"/>
              <a:gd name="connsiteX27" fmla="*/ 2151063 w 3770313"/>
              <a:gd name="connsiteY27" fmla="*/ 165100 h 631825"/>
              <a:gd name="connsiteX28" fmla="*/ 2479675 w 3770313"/>
              <a:gd name="connsiteY28" fmla="*/ 201612 h 631825"/>
              <a:gd name="connsiteX29" fmla="*/ 2501900 w 3770313"/>
              <a:gd name="connsiteY29" fmla="*/ 180975 h 631825"/>
              <a:gd name="connsiteX30" fmla="*/ 2563813 w 3770313"/>
              <a:gd name="connsiteY30" fmla="*/ 188912 h 631825"/>
              <a:gd name="connsiteX31" fmla="*/ 2611438 w 3770313"/>
              <a:gd name="connsiteY31" fmla="*/ 60325 h 631825"/>
              <a:gd name="connsiteX32" fmla="*/ 2790825 w 3770313"/>
              <a:gd name="connsiteY32" fmla="*/ 238125 h 631825"/>
              <a:gd name="connsiteX33" fmla="*/ 2876550 w 3770313"/>
              <a:gd name="connsiteY33" fmla="*/ 160337 h 631825"/>
              <a:gd name="connsiteX34" fmla="*/ 2963863 w 3770313"/>
              <a:gd name="connsiteY34" fmla="*/ 152400 h 631825"/>
              <a:gd name="connsiteX35" fmla="*/ 2990850 w 3770313"/>
              <a:gd name="connsiteY35" fmla="*/ 176212 h 631825"/>
              <a:gd name="connsiteX36" fmla="*/ 3117850 w 3770313"/>
              <a:gd name="connsiteY36" fmla="*/ 182562 h 631825"/>
              <a:gd name="connsiteX37" fmla="*/ 3221038 w 3770313"/>
              <a:gd name="connsiteY37" fmla="*/ 479425 h 631825"/>
              <a:gd name="connsiteX38" fmla="*/ 3279775 w 3770313"/>
              <a:gd name="connsiteY38" fmla="*/ 82550 h 631825"/>
              <a:gd name="connsiteX39" fmla="*/ 3338513 w 3770313"/>
              <a:gd name="connsiteY39" fmla="*/ 49212 h 631825"/>
              <a:gd name="connsiteX40" fmla="*/ 3441700 w 3770313"/>
              <a:gd name="connsiteY40" fmla="*/ 90487 h 631825"/>
              <a:gd name="connsiteX41" fmla="*/ 3608388 w 3770313"/>
              <a:gd name="connsiteY41" fmla="*/ 71437 h 631825"/>
              <a:gd name="connsiteX42" fmla="*/ 3646488 w 3770313"/>
              <a:gd name="connsiteY42" fmla="*/ 0 h 631825"/>
              <a:gd name="connsiteX43" fmla="*/ 3770313 w 3770313"/>
              <a:gd name="connsiteY43" fmla="*/ 631825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770313" h="631825">
                <a:moveTo>
                  <a:pt x="0" y="165100"/>
                </a:moveTo>
                <a:lnTo>
                  <a:pt x="68263" y="206375"/>
                </a:lnTo>
                <a:lnTo>
                  <a:pt x="220663" y="193675"/>
                </a:lnTo>
                <a:lnTo>
                  <a:pt x="266700" y="157162"/>
                </a:lnTo>
                <a:lnTo>
                  <a:pt x="320675" y="195262"/>
                </a:lnTo>
                <a:lnTo>
                  <a:pt x="446088" y="192087"/>
                </a:lnTo>
                <a:lnTo>
                  <a:pt x="500063" y="160337"/>
                </a:lnTo>
                <a:lnTo>
                  <a:pt x="547688" y="179387"/>
                </a:lnTo>
                <a:lnTo>
                  <a:pt x="690563" y="160337"/>
                </a:lnTo>
                <a:lnTo>
                  <a:pt x="777875" y="220662"/>
                </a:lnTo>
                <a:lnTo>
                  <a:pt x="823913" y="182562"/>
                </a:lnTo>
                <a:lnTo>
                  <a:pt x="862013" y="201612"/>
                </a:lnTo>
                <a:lnTo>
                  <a:pt x="933450" y="155575"/>
                </a:lnTo>
                <a:lnTo>
                  <a:pt x="1062038" y="169862"/>
                </a:lnTo>
                <a:lnTo>
                  <a:pt x="1139825" y="225425"/>
                </a:lnTo>
                <a:lnTo>
                  <a:pt x="1228725" y="155575"/>
                </a:lnTo>
                <a:lnTo>
                  <a:pt x="1370013" y="161925"/>
                </a:lnTo>
                <a:lnTo>
                  <a:pt x="1419225" y="239712"/>
                </a:lnTo>
                <a:lnTo>
                  <a:pt x="1519238" y="141287"/>
                </a:lnTo>
                <a:lnTo>
                  <a:pt x="1601788" y="153987"/>
                </a:lnTo>
                <a:lnTo>
                  <a:pt x="1754188" y="201612"/>
                </a:lnTo>
                <a:lnTo>
                  <a:pt x="1785938" y="184150"/>
                </a:lnTo>
                <a:lnTo>
                  <a:pt x="1871663" y="177800"/>
                </a:lnTo>
                <a:lnTo>
                  <a:pt x="1901825" y="165100"/>
                </a:lnTo>
                <a:lnTo>
                  <a:pt x="1938338" y="182562"/>
                </a:lnTo>
                <a:lnTo>
                  <a:pt x="2025650" y="188912"/>
                </a:lnTo>
                <a:lnTo>
                  <a:pt x="2074863" y="234950"/>
                </a:lnTo>
                <a:lnTo>
                  <a:pt x="2151063" y="165100"/>
                </a:lnTo>
                <a:lnTo>
                  <a:pt x="2479675" y="201612"/>
                </a:lnTo>
                <a:lnTo>
                  <a:pt x="2501900" y="180975"/>
                </a:lnTo>
                <a:lnTo>
                  <a:pt x="2563813" y="188912"/>
                </a:lnTo>
                <a:lnTo>
                  <a:pt x="2611438" y="60325"/>
                </a:lnTo>
                <a:lnTo>
                  <a:pt x="2790825" y="238125"/>
                </a:lnTo>
                <a:lnTo>
                  <a:pt x="2876550" y="160337"/>
                </a:lnTo>
                <a:lnTo>
                  <a:pt x="2963863" y="152400"/>
                </a:lnTo>
                <a:lnTo>
                  <a:pt x="2990850" y="176212"/>
                </a:lnTo>
                <a:lnTo>
                  <a:pt x="3117850" y="182562"/>
                </a:lnTo>
                <a:lnTo>
                  <a:pt x="3221038" y="479425"/>
                </a:lnTo>
                <a:lnTo>
                  <a:pt x="3279775" y="82550"/>
                </a:lnTo>
                <a:lnTo>
                  <a:pt x="3338513" y="49212"/>
                </a:lnTo>
                <a:lnTo>
                  <a:pt x="3441700" y="90487"/>
                </a:lnTo>
                <a:lnTo>
                  <a:pt x="3608388" y="71437"/>
                </a:lnTo>
                <a:lnTo>
                  <a:pt x="3646488" y="0"/>
                </a:lnTo>
                <a:lnTo>
                  <a:pt x="3770313" y="63182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218DBE5-38A2-130A-941E-908521DC83D9}"/>
              </a:ext>
            </a:extLst>
          </p:cNvPr>
          <p:cNvSpPr/>
          <p:nvPr/>
        </p:nvSpPr>
        <p:spPr>
          <a:xfrm>
            <a:off x="10312400" y="2272757"/>
            <a:ext cx="1609725" cy="574675"/>
          </a:xfrm>
          <a:custGeom>
            <a:avLst/>
            <a:gdLst>
              <a:gd name="connsiteX0" fmla="*/ 0 w 1609725"/>
              <a:gd name="connsiteY0" fmla="*/ 574675 h 574675"/>
              <a:gd name="connsiteX1" fmla="*/ 47625 w 1609725"/>
              <a:gd name="connsiteY1" fmla="*/ 82550 h 574675"/>
              <a:gd name="connsiteX2" fmla="*/ 107950 w 1609725"/>
              <a:gd name="connsiteY2" fmla="*/ 3175 h 574675"/>
              <a:gd name="connsiteX3" fmla="*/ 158750 w 1609725"/>
              <a:gd name="connsiteY3" fmla="*/ 25400 h 574675"/>
              <a:gd name="connsiteX4" fmla="*/ 311150 w 1609725"/>
              <a:gd name="connsiteY4" fmla="*/ 25400 h 574675"/>
              <a:gd name="connsiteX5" fmla="*/ 396875 w 1609725"/>
              <a:gd name="connsiteY5" fmla="*/ 3175 h 574675"/>
              <a:gd name="connsiteX6" fmla="*/ 666750 w 1609725"/>
              <a:gd name="connsiteY6" fmla="*/ 15875 h 574675"/>
              <a:gd name="connsiteX7" fmla="*/ 719138 w 1609725"/>
              <a:gd name="connsiteY7" fmla="*/ 23813 h 574675"/>
              <a:gd name="connsiteX8" fmla="*/ 742950 w 1609725"/>
              <a:gd name="connsiteY8" fmla="*/ 17463 h 574675"/>
              <a:gd name="connsiteX9" fmla="*/ 841375 w 1609725"/>
              <a:gd name="connsiteY9" fmla="*/ 15875 h 574675"/>
              <a:gd name="connsiteX10" fmla="*/ 863600 w 1609725"/>
              <a:gd name="connsiteY10" fmla="*/ 30163 h 574675"/>
              <a:gd name="connsiteX11" fmla="*/ 915988 w 1609725"/>
              <a:gd name="connsiteY11" fmla="*/ 0 h 574675"/>
              <a:gd name="connsiteX12" fmla="*/ 987425 w 1609725"/>
              <a:gd name="connsiteY12" fmla="*/ 25400 h 574675"/>
              <a:gd name="connsiteX13" fmla="*/ 1096963 w 1609725"/>
              <a:gd name="connsiteY13" fmla="*/ 4763 h 574675"/>
              <a:gd name="connsiteX14" fmla="*/ 1214438 w 1609725"/>
              <a:gd name="connsiteY14" fmla="*/ 12700 h 574675"/>
              <a:gd name="connsiteX15" fmla="*/ 1262063 w 1609725"/>
              <a:gd name="connsiteY15" fmla="*/ 25400 h 574675"/>
              <a:gd name="connsiteX16" fmla="*/ 1370013 w 1609725"/>
              <a:gd name="connsiteY16" fmla="*/ 12700 h 574675"/>
              <a:gd name="connsiteX17" fmla="*/ 1444625 w 1609725"/>
              <a:gd name="connsiteY17" fmla="*/ 23813 h 574675"/>
              <a:gd name="connsiteX18" fmla="*/ 1547813 w 1609725"/>
              <a:gd name="connsiteY18" fmla="*/ 17463 h 574675"/>
              <a:gd name="connsiteX19" fmla="*/ 1589088 w 1609725"/>
              <a:gd name="connsiteY19" fmla="*/ 36513 h 574675"/>
              <a:gd name="connsiteX20" fmla="*/ 1609725 w 1609725"/>
              <a:gd name="connsiteY20" fmla="*/ 12700 h 574675"/>
              <a:gd name="connsiteX21" fmla="*/ 1608138 w 1609725"/>
              <a:gd name="connsiteY21" fmla="*/ 11113 h 5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9725" h="574675">
                <a:moveTo>
                  <a:pt x="0" y="574675"/>
                </a:moveTo>
                <a:lnTo>
                  <a:pt x="47625" y="82550"/>
                </a:lnTo>
                <a:lnTo>
                  <a:pt x="107950" y="3175"/>
                </a:lnTo>
                <a:lnTo>
                  <a:pt x="158750" y="25400"/>
                </a:lnTo>
                <a:lnTo>
                  <a:pt x="311150" y="25400"/>
                </a:lnTo>
                <a:lnTo>
                  <a:pt x="396875" y="3175"/>
                </a:lnTo>
                <a:lnTo>
                  <a:pt x="666750" y="15875"/>
                </a:lnTo>
                <a:lnTo>
                  <a:pt x="719138" y="23813"/>
                </a:lnTo>
                <a:lnTo>
                  <a:pt x="742950" y="17463"/>
                </a:lnTo>
                <a:lnTo>
                  <a:pt x="841375" y="15875"/>
                </a:lnTo>
                <a:lnTo>
                  <a:pt x="863600" y="30163"/>
                </a:lnTo>
                <a:lnTo>
                  <a:pt x="915988" y="0"/>
                </a:lnTo>
                <a:lnTo>
                  <a:pt x="987425" y="25400"/>
                </a:lnTo>
                <a:lnTo>
                  <a:pt x="1096963" y="4763"/>
                </a:lnTo>
                <a:lnTo>
                  <a:pt x="1214438" y="12700"/>
                </a:lnTo>
                <a:lnTo>
                  <a:pt x="1262063" y="25400"/>
                </a:lnTo>
                <a:lnTo>
                  <a:pt x="1370013" y="12700"/>
                </a:lnTo>
                <a:lnTo>
                  <a:pt x="1444625" y="23813"/>
                </a:lnTo>
                <a:lnTo>
                  <a:pt x="1547813" y="17463"/>
                </a:lnTo>
                <a:lnTo>
                  <a:pt x="1589088" y="36513"/>
                </a:lnTo>
                <a:lnTo>
                  <a:pt x="1609725" y="12700"/>
                </a:lnTo>
                <a:lnTo>
                  <a:pt x="1608138" y="1111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E3B09F8-80CD-4359-8E0D-BA7B833A17DF}"/>
              </a:ext>
            </a:extLst>
          </p:cNvPr>
          <p:cNvSpPr/>
          <p:nvPr/>
        </p:nvSpPr>
        <p:spPr>
          <a:xfrm>
            <a:off x="1552575" y="2250532"/>
            <a:ext cx="4429125" cy="2155825"/>
          </a:xfrm>
          <a:custGeom>
            <a:avLst/>
            <a:gdLst>
              <a:gd name="connsiteX0" fmla="*/ 4429125 w 4429125"/>
              <a:gd name="connsiteY0" fmla="*/ 9525 h 2155825"/>
              <a:gd name="connsiteX1" fmla="*/ 4352925 w 4429125"/>
              <a:gd name="connsiteY1" fmla="*/ 9525 h 2155825"/>
              <a:gd name="connsiteX2" fmla="*/ 4260850 w 4429125"/>
              <a:gd name="connsiteY2" fmla="*/ 28575 h 2155825"/>
              <a:gd name="connsiteX3" fmla="*/ 4219575 w 4429125"/>
              <a:gd name="connsiteY3" fmla="*/ 6350 h 2155825"/>
              <a:gd name="connsiteX4" fmla="*/ 4178300 w 4429125"/>
              <a:gd name="connsiteY4" fmla="*/ 34925 h 2155825"/>
              <a:gd name="connsiteX5" fmla="*/ 4146550 w 4429125"/>
              <a:gd name="connsiteY5" fmla="*/ 0 h 2155825"/>
              <a:gd name="connsiteX6" fmla="*/ 4098925 w 4429125"/>
              <a:gd name="connsiteY6" fmla="*/ 34925 h 2155825"/>
              <a:gd name="connsiteX7" fmla="*/ 4041775 w 4429125"/>
              <a:gd name="connsiteY7" fmla="*/ 9525 h 2155825"/>
              <a:gd name="connsiteX8" fmla="*/ 3984625 w 4429125"/>
              <a:gd name="connsiteY8" fmla="*/ 31750 h 2155825"/>
              <a:gd name="connsiteX9" fmla="*/ 3937000 w 4429125"/>
              <a:gd name="connsiteY9" fmla="*/ 6350 h 2155825"/>
              <a:gd name="connsiteX10" fmla="*/ 3879850 w 4429125"/>
              <a:gd name="connsiteY10" fmla="*/ 44450 h 2155825"/>
              <a:gd name="connsiteX11" fmla="*/ 3816350 w 4429125"/>
              <a:gd name="connsiteY11" fmla="*/ 19050 h 2155825"/>
              <a:gd name="connsiteX12" fmla="*/ 3771900 w 4429125"/>
              <a:gd name="connsiteY12" fmla="*/ 47625 h 2155825"/>
              <a:gd name="connsiteX13" fmla="*/ 3724275 w 4429125"/>
              <a:gd name="connsiteY13" fmla="*/ 9525 h 2155825"/>
              <a:gd name="connsiteX14" fmla="*/ 3625850 w 4429125"/>
              <a:gd name="connsiteY14" fmla="*/ 38100 h 2155825"/>
              <a:gd name="connsiteX15" fmla="*/ 3575050 w 4429125"/>
              <a:gd name="connsiteY15" fmla="*/ 6350 h 2155825"/>
              <a:gd name="connsiteX16" fmla="*/ 3514725 w 4429125"/>
              <a:gd name="connsiteY16" fmla="*/ 34925 h 2155825"/>
              <a:gd name="connsiteX17" fmla="*/ 3482975 w 4429125"/>
              <a:gd name="connsiteY17" fmla="*/ 6350 h 2155825"/>
              <a:gd name="connsiteX18" fmla="*/ 3448050 w 4429125"/>
              <a:gd name="connsiteY18" fmla="*/ 44450 h 2155825"/>
              <a:gd name="connsiteX19" fmla="*/ 3425825 w 4429125"/>
              <a:gd name="connsiteY19" fmla="*/ 12700 h 2155825"/>
              <a:gd name="connsiteX20" fmla="*/ 3282950 w 4429125"/>
              <a:gd name="connsiteY20" fmla="*/ 9525 h 2155825"/>
              <a:gd name="connsiteX21" fmla="*/ 3257550 w 4429125"/>
              <a:gd name="connsiteY21" fmla="*/ 25400 h 2155825"/>
              <a:gd name="connsiteX22" fmla="*/ 3209925 w 4429125"/>
              <a:gd name="connsiteY22" fmla="*/ 9525 h 2155825"/>
              <a:gd name="connsiteX23" fmla="*/ 3155950 w 4429125"/>
              <a:gd name="connsiteY23" fmla="*/ 3175 h 2155825"/>
              <a:gd name="connsiteX24" fmla="*/ 3124200 w 4429125"/>
              <a:gd name="connsiteY24" fmla="*/ 34925 h 2155825"/>
              <a:gd name="connsiteX25" fmla="*/ 3025775 w 4429125"/>
              <a:gd name="connsiteY25" fmla="*/ 6350 h 2155825"/>
              <a:gd name="connsiteX26" fmla="*/ 2984500 w 4429125"/>
              <a:gd name="connsiteY26" fmla="*/ 38100 h 2155825"/>
              <a:gd name="connsiteX27" fmla="*/ 2943225 w 4429125"/>
              <a:gd name="connsiteY27" fmla="*/ 9525 h 2155825"/>
              <a:gd name="connsiteX28" fmla="*/ 2905125 w 4429125"/>
              <a:gd name="connsiteY28" fmla="*/ 31750 h 2155825"/>
              <a:gd name="connsiteX29" fmla="*/ 2841625 w 4429125"/>
              <a:gd name="connsiteY29" fmla="*/ 0 h 2155825"/>
              <a:gd name="connsiteX30" fmla="*/ 2806700 w 4429125"/>
              <a:gd name="connsiteY30" fmla="*/ 38100 h 2155825"/>
              <a:gd name="connsiteX31" fmla="*/ 2771775 w 4429125"/>
              <a:gd name="connsiteY31" fmla="*/ 15875 h 2155825"/>
              <a:gd name="connsiteX32" fmla="*/ 2730500 w 4429125"/>
              <a:gd name="connsiteY32" fmla="*/ 57150 h 2155825"/>
              <a:gd name="connsiteX33" fmla="*/ 2695575 w 4429125"/>
              <a:gd name="connsiteY33" fmla="*/ 44450 h 2155825"/>
              <a:gd name="connsiteX34" fmla="*/ 2651125 w 4429125"/>
              <a:gd name="connsiteY34" fmla="*/ 234950 h 2155825"/>
              <a:gd name="connsiteX35" fmla="*/ 2524125 w 4429125"/>
              <a:gd name="connsiteY35" fmla="*/ 152400 h 2155825"/>
              <a:gd name="connsiteX36" fmla="*/ 2473325 w 4429125"/>
              <a:gd name="connsiteY36" fmla="*/ 161925 h 2155825"/>
              <a:gd name="connsiteX37" fmla="*/ 2444750 w 4429125"/>
              <a:gd name="connsiteY37" fmla="*/ 165100 h 2155825"/>
              <a:gd name="connsiteX38" fmla="*/ 2327275 w 4429125"/>
              <a:gd name="connsiteY38" fmla="*/ 2155825 h 2155825"/>
              <a:gd name="connsiteX39" fmla="*/ 2260600 w 4429125"/>
              <a:gd name="connsiteY39" fmla="*/ 546100 h 2155825"/>
              <a:gd name="connsiteX40" fmla="*/ 2197100 w 4429125"/>
              <a:gd name="connsiteY40" fmla="*/ 2152650 h 2155825"/>
              <a:gd name="connsiteX41" fmla="*/ 2155825 w 4429125"/>
              <a:gd name="connsiteY41" fmla="*/ 2089150 h 2155825"/>
              <a:gd name="connsiteX42" fmla="*/ 2092325 w 4429125"/>
              <a:gd name="connsiteY42" fmla="*/ 1428750 h 2155825"/>
              <a:gd name="connsiteX43" fmla="*/ 2041525 w 4429125"/>
              <a:gd name="connsiteY43" fmla="*/ 1609725 h 2155825"/>
              <a:gd name="connsiteX44" fmla="*/ 1997075 w 4429125"/>
              <a:gd name="connsiteY44" fmla="*/ 1606550 h 2155825"/>
              <a:gd name="connsiteX45" fmla="*/ 1974850 w 4429125"/>
              <a:gd name="connsiteY45" fmla="*/ 1562100 h 2155825"/>
              <a:gd name="connsiteX46" fmla="*/ 1882775 w 4429125"/>
              <a:gd name="connsiteY46" fmla="*/ 1276350 h 2155825"/>
              <a:gd name="connsiteX47" fmla="*/ 1841500 w 4429125"/>
              <a:gd name="connsiteY47" fmla="*/ 1651000 h 2155825"/>
              <a:gd name="connsiteX48" fmla="*/ 1816100 w 4429125"/>
              <a:gd name="connsiteY48" fmla="*/ 1295400 h 2155825"/>
              <a:gd name="connsiteX49" fmla="*/ 1762125 w 4429125"/>
              <a:gd name="connsiteY49" fmla="*/ 1492250 h 2155825"/>
              <a:gd name="connsiteX50" fmla="*/ 1739900 w 4429125"/>
              <a:gd name="connsiteY50" fmla="*/ 1355725 h 2155825"/>
              <a:gd name="connsiteX51" fmla="*/ 1698625 w 4429125"/>
              <a:gd name="connsiteY51" fmla="*/ 1416050 h 2155825"/>
              <a:gd name="connsiteX52" fmla="*/ 1660525 w 4429125"/>
              <a:gd name="connsiteY52" fmla="*/ 1412875 h 2155825"/>
              <a:gd name="connsiteX53" fmla="*/ 1625600 w 4429125"/>
              <a:gd name="connsiteY53" fmla="*/ 1590675 h 2155825"/>
              <a:gd name="connsiteX54" fmla="*/ 1562100 w 4429125"/>
              <a:gd name="connsiteY54" fmla="*/ 1692275 h 2155825"/>
              <a:gd name="connsiteX55" fmla="*/ 1524000 w 4429125"/>
              <a:gd name="connsiteY55" fmla="*/ 1727200 h 2155825"/>
              <a:gd name="connsiteX56" fmla="*/ 1485900 w 4429125"/>
              <a:gd name="connsiteY56" fmla="*/ 1631950 h 2155825"/>
              <a:gd name="connsiteX57" fmla="*/ 1447800 w 4429125"/>
              <a:gd name="connsiteY57" fmla="*/ 1638300 h 2155825"/>
              <a:gd name="connsiteX58" fmla="*/ 1428750 w 4429125"/>
              <a:gd name="connsiteY58" fmla="*/ 1787525 h 2155825"/>
              <a:gd name="connsiteX59" fmla="*/ 1381125 w 4429125"/>
              <a:gd name="connsiteY59" fmla="*/ 1873250 h 2155825"/>
              <a:gd name="connsiteX60" fmla="*/ 1323975 w 4429125"/>
              <a:gd name="connsiteY60" fmla="*/ 1793875 h 2155825"/>
              <a:gd name="connsiteX61" fmla="*/ 1317625 w 4429125"/>
              <a:gd name="connsiteY61" fmla="*/ 1676400 h 2155825"/>
              <a:gd name="connsiteX62" fmla="*/ 1270000 w 4429125"/>
              <a:gd name="connsiteY62" fmla="*/ 1927225 h 2155825"/>
              <a:gd name="connsiteX63" fmla="*/ 1238250 w 4429125"/>
              <a:gd name="connsiteY63" fmla="*/ 1444625 h 2155825"/>
              <a:gd name="connsiteX64" fmla="*/ 1165225 w 4429125"/>
              <a:gd name="connsiteY64" fmla="*/ 1524000 h 2155825"/>
              <a:gd name="connsiteX65" fmla="*/ 1130300 w 4429125"/>
              <a:gd name="connsiteY65" fmla="*/ 1390650 h 2155825"/>
              <a:gd name="connsiteX66" fmla="*/ 1057275 w 4429125"/>
              <a:gd name="connsiteY66" fmla="*/ 1644650 h 2155825"/>
              <a:gd name="connsiteX67" fmla="*/ 1035050 w 4429125"/>
              <a:gd name="connsiteY67" fmla="*/ 1635125 h 2155825"/>
              <a:gd name="connsiteX68" fmla="*/ 958850 w 4429125"/>
              <a:gd name="connsiteY68" fmla="*/ 1524000 h 2155825"/>
              <a:gd name="connsiteX69" fmla="*/ 923925 w 4429125"/>
              <a:gd name="connsiteY69" fmla="*/ 1698625 h 2155825"/>
              <a:gd name="connsiteX70" fmla="*/ 879475 w 4429125"/>
              <a:gd name="connsiteY70" fmla="*/ 1454150 h 2155825"/>
              <a:gd name="connsiteX71" fmla="*/ 812800 w 4429125"/>
              <a:gd name="connsiteY71" fmla="*/ 1724025 h 2155825"/>
              <a:gd name="connsiteX72" fmla="*/ 777875 w 4429125"/>
              <a:gd name="connsiteY72" fmla="*/ 1606550 h 2155825"/>
              <a:gd name="connsiteX73" fmla="*/ 746125 w 4429125"/>
              <a:gd name="connsiteY73" fmla="*/ 1616075 h 2155825"/>
              <a:gd name="connsiteX74" fmla="*/ 714375 w 4429125"/>
              <a:gd name="connsiteY74" fmla="*/ 1711325 h 2155825"/>
              <a:gd name="connsiteX75" fmla="*/ 657225 w 4429125"/>
              <a:gd name="connsiteY75" fmla="*/ 1612900 h 2155825"/>
              <a:gd name="connsiteX76" fmla="*/ 600075 w 4429125"/>
              <a:gd name="connsiteY76" fmla="*/ 1666875 h 2155825"/>
              <a:gd name="connsiteX77" fmla="*/ 577850 w 4429125"/>
              <a:gd name="connsiteY77" fmla="*/ 1854200 h 2155825"/>
              <a:gd name="connsiteX78" fmla="*/ 530225 w 4429125"/>
              <a:gd name="connsiteY78" fmla="*/ 1882775 h 2155825"/>
              <a:gd name="connsiteX79" fmla="*/ 476250 w 4429125"/>
              <a:gd name="connsiteY79" fmla="*/ 1809750 h 2155825"/>
              <a:gd name="connsiteX80" fmla="*/ 431800 w 4429125"/>
              <a:gd name="connsiteY80" fmla="*/ 1809750 h 2155825"/>
              <a:gd name="connsiteX81" fmla="*/ 361950 w 4429125"/>
              <a:gd name="connsiteY81" fmla="*/ 1908175 h 2155825"/>
              <a:gd name="connsiteX82" fmla="*/ 288925 w 4429125"/>
              <a:gd name="connsiteY82" fmla="*/ 1879600 h 2155825"/>
              <a:gd name="connsiteX83" fmla="*/ 234950 w 4429125"/>
              <a:gd name="connsiteY83" fmla="*/ 1917700 h 2155825"/>
              <a:gd name="connsiteX84" fmla="*/ 200025 w 4429125"/>
              <a:gd name="connsiteY84" fmla="*/ 1708150 h 2155825"/>
              <a:gd name="connsiteX85" fmla="*/ 152400 w 4429125"/>
              <a:gd name="connsiteY85" fmla="*/ 1724025 h 2155825"/>
              <a:gd name="connsiteX86" fmla="*/ 101600 w 4429125"/>
              <a:gd name="connsiteY86" fmla="*/ 1536700 h 2155825"/>
              <a:gd name="connsiteX87" fmla="*/ 60325 w 4429125"/>
              <a:gd name="connsiteY87" fmla="*/ 1676400 h 2155825"/>
              <a:gd name="connsiteX88" fmla="*/ 31750 w 4429125"/>
              <a:gd name="connsiteY88" fmla="*/ 1654175 h 2155825"/>
              <a:gd name="connsiteX89" fmla="*/ 0 w 4429125"/>
              <a:gd name="connsiteY89" fmla="*/ 1854200 h 2155825"/>
              <a:gd name="connsiteX90" fmla="*/ 104775 w 4429125"/>
              <a:gd name="connsiteY90" fmla="*/ 1781175 h 215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429125" h="2155825">
                <a:moveTo>
                  <a:pt x="4429125" y="9525"/>
                </a:moveTo>
                <a:lnTo>
                  <a:pt x="4352925" y="9525"/>
                </a:lnTo>
                <a:lnTo>
                  <a:pt x="4260850" y="28575"/>
                </a:lnTo>
                <a:lnTo>
                  <a:pt x="4219575" y="6350"/>
                </a:lnTo>
                <a:lnTo>
                  <a:pt x="4178300" y="34925"/>
                </a:lnTo>
                <a:lnTo>
                  <a:pt x="4146550" y="0"/>
                </a:lnTo>
                <a:lnTo>
                  <a:pt x="4098925" y="34925"/>
                </a:lnTo>
                <a:lnTo>
                  <a:pt x="4041775" y="9525"/>
                </a:lnTo>
                <a:lnTo>
                  <a:pt x="3984625" y="31750"/>
                </a:lnTo>
                <a:lnTo>
                  <a:pt x="3937000" y="6350"/>
                </a:lnTo>
                <a:lnTo>
                  <a:pt x="3879850" y="44450"/>
                </a:lnTo>
                <a:lnTo>
                  <a:pt x="3816350" y="19050"/>
                </a:lnTo>
                <a:lnTo>
                  <a:pt x="3771900" y="47625"/>
                </a:lnTo>
                <a:lnTo>
                  <a:pt x="3724275" y="9525"/>
                </a:lnTo>
                <a:lnTo>
                  <a:pt x="3625850" y="38100"/>
                </a:lnTo>
                <a:lnTo>
                  <a:pt x="3575050" y="6350"/>
                </a:lnTo>
                <a:lnTo>
                  <a:pt x="3514725" y="34925"/>
                </a:lnTo>
                <a:lnTo>
                  <a:pt x="3482975" y="6350"/>
                </a:lnTo>
                <a:lnTo>
                  <a:pt x="3448050" y="44450"/>
                </a:lnTo>
                <a:lnTo>
                  <a:pt x="3425825" y="12700"/>
                </a:lnTo>
                <a:lnTo>
                  <a:pt x="3282950" y="9525"/>
                </a:lnTo>
                <a:lnTo>
                  <a:pt x="3257550" y="25400"/>
                </a:lnTo>
                <a:lnTo>
                  <a:pt x="3209925" y="9525"/>
                </a:lnTo>
                <a:lnTo>
                  <a:pt x="3155950" y="3175"/>
                </a:lnTo>
                <a:lnTo>
                  <a:pt x="3124200" y="34925"/>
                </a:lnTo>
                <a:lnTo>
                  <a:pt x="3025775" y="6350"/>
                </a:lnTo>
                <a:lnTo>
                  <a:pt x="2984500" y="38100"/>
                </a:lnTo>
                <a:lnTo>
                  <a:pt x="2943225" y="9525"/>
                </a:lnTo>
                <a:lnTo>
                  <a:pt x="2905125" y="31750"/>
                </a:lnTo>
                <a:lnTo>
                  <a:pt x="2841625" y="0"/>
                </a:lnTo>
                <a:lnTo>
                  <a:pt x="2806700" y="38100"/>
                </a:lnTo>
                <a:lnTo>
                  <a:pt x="2771775" y="15875"/>
                </a:lnTo>
                <a:lnTo>
                  <a:pt x="2730500" y="57150"/>
                </a:lnTo>
                <a:lnTo>
                  <a:pt x="2695575" y="44450"/>
                </a:lnTo>
                <a:lnTo>
                  <a:pt x="2651125" y="234950"/>
                </a:lnTo>
                <a:lnTo>
                  <a:pt x="2524125" y="152400"/>
                </a:lnTo>
                <a:lnTo>
                  <a:pt x="2473325" y="161925"/>
                </a:lnTo>
                <a:lnTo>
                  <a:pt x="2444750" y="165100"/>
                </a:lnTo>
                <a:lnTo>
                  <a:pt x="2327275" y="2155825"/>
                </a:lnTo>
                <a:lnTo>
                  <a:pt x="2260600" y="546100"/>
                </a:lnTo>
                <a:lnTo>
                  <a:pt x="2197100" y="2152650"/>
                </a:lnTo>
                <a:lnTo>
                  <a:pt x="2155825" y="2089150"/>
                </a:lnTo>
                <a:lnTo>
                  <a:pt x="2092325" y="1428750"/>
                </a:lnTo>
                <a:lnTo>
                  <a:pt x="2041525" y="1609725"/>
                </a:lnTo>
                <a:lnTo>
                  <a:pt x="1997075" y="1606550"/>
                </a:lnTo>
                <a:lnTo>
                  <a:pt x="1974850" y="1562100"/>
                </a:lnTo>
                <a:lnTo>
                  <a:pt x="1882775" y="1276350"/>
                </a:lnTo>
                <a:lnTo>
                  <a:pt x="1841500" y="1651000"/>
                </a:lnTo>
                <a:lnTo>
                  <a:pt x="1816100" y="1295400"/>
                </a:lnTo>
                <a:lnTo>
                  <a:pt x="1762125" y="1492250"/>
                </a:lnTo>
                <a:lnTo>
                  <a:pt x="1739900" y="1355725"/>
                </a:lnTo>
                <a:lnTo>
                  <a:pt x="1698625" y="1416050"/>
                </a:lnTo>
                <a:lnTo>
                  <a:pt x="1660525" y="1412875"/>
                </a:lnTo>
                <a:lnTo>
                  <a:pt x="1625600" y="1590675"/>
                </a:lnTo>
                <a:lnTo>
                  <a:pt x="1562100" y="1692275"/>
                </a:lnTo>
                <a:lnTo>
                  <a:pt x="1524000" y="1727200"/>
                </a:lnTo>
                <a:lnTo>
                  <a:pt x="1485900" y="1631950"/>
                </a:lnTo>
                <a:lnTo>
                  <a:pt x="1447800" y="1638300"/>
                </a:lnTo>
                <a:lnTo>
                  <a:pt x="1428750" y="1787525"/>
                </a:lnTo>
                <a:lnTo>
                  <a:pt x="1381125" y="1873250"/>
                </a:lnTo>
                <a:lnTo>
                  <a:pt x="1323975" y="1793875"/>
                </a:lnTo>
                <a:lnTo>
                  <a:pt x="1317625" y="1676400"/>
                </a:lnTo>
                <a:lnTo>
                  <a:pt x="1270000" y="1927225"/>
                </a:lnTo>
                <a:lnTo>
                  <a:pt x="1238250" y="1444625"/>
                </a:lnTo>
                <a:lnTo>
                  <a:pt x="1165225" y="1524000"/>
                </a:lnTo>
                <a:lnTo>
                  <a:pt x="1130300" y="1390650"/>
                </a:lnTo>
                <a:lnTo>
                  <a:pt x="1057275" y="1644650"/>
                </a:lnTo>
                <a:lnTo>
                  <a:pt x="1035050" y="1635125"/>
                </a:lnTo>
                <a:lnTo>
                  <a:pt x="958850" y="1524000"/>
                </a:lnTo>
                <a:lnTo>
                  <a:pt x="923925" y="1698625"/>
                </a:lnTo>
                <a:lnTo>
                  <a:pt x="879475" y="1454150"/>
                </a:lnTo>
                <a:lnTo>
                  <a:pt x="812800" y="1724025"/>
                </a:lnTo>
                <a:lnTo>
                  <a:pt x="777875" y="1606550"/>
                </a:lnTo>
                <a:lnTo>
                  <a:pt x="746125" y="1616075"/>
                </a:lnTo>
                <a:lnTo>
                  <a:pt x="714375" y="1711325"/>
                </a:lnTo>
                <a:lnTo>
                  <a:pt x="657225" y="1612900"/>
                </a:lnTo>
                <a:lnTo>
                  <a:pt x="600075" y="1666875"/>
                </a:lnTo>
                <a:lnTo>
                  <a:pt x="577850" y="1854200"/>
                </a:lnTo>
                <a:lnTo>
                  <a:pt x="530225" y="1882775"/>
                </a:lnTo>
                <a:lnTo>
                  <a:pt x="476250" y="1809750"/>
                </a:lnTo>
                <a:lnTo>
                  <a:pt x="431800" y="1809750"/>
                </a:lnTo>
                <a:lnTo>
                  <a:pt x="361950" y="1908175"/>
                </a:lnTo>
                <a:lnTo>
                  <a:pt x="288925" y="1879600"/>
                </a:lnTo>
                <a:lnTo>
                  <a:pt x="234950" y="1917700"/>
                </a:lnTo>
                <a:lnTo>
                  <a:pt x="200025" y="1708150"/>
                </a:lnTo>
                <a:lnTo>
                  <a:pt x="152400" y="1724025"/>
                </a:lnTo>
                <a:lnTo>
                  <a:pt x="101600" y="1536700"/>
                </a:lnTo>
                <a:lnTo>
                  <a:pt x="60325" y="1676400"/>
                </a:lnTo>
                <a:lnTo>
                  <a:pt x="31750" y="1654175"/>
                </a:lnTo>
                <a:lnTo>
                  <a:pt x="0" y="1854200"/>
                </a:lnTo>
                <a:lnTo>
                  <a:pt x="104775" y="178117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0F9EACE2-27E4-35FC-6191-51D1F170D87A}"/>
              </a:ext>
            </a:extLst>
          </p:cNvPr>
          <p:cNvSpPr/>
          <p:nvPr/>
        </p:nvSpPr>
        <p:spPr>
          <a:xfrm>
            <a:off x="585788" y="3868195"/>
            <a:ext cx="966787" cy="300037"/>
          </a:xfrm>
          <a:custGeom>
            <a:avLst/>
            <a:gdLst>
              <a:gd name="connsiteX0" fmla="*/ 949325 w 949325"/>
              <a:gd name="connsiteY0" fmla="*/ 241300 h 300037"/>
              <a:gd name="connsiteX1" fmla="*/ 815975 w 949325"/>
              <a:gd name="connsiteY1" fmla="*/ 109537 h 300037"/>
              <a:gd name="connsiteX2" fmla="*/ 777875 w 949325"/>
              <a:gd name="connsiteY2" fmla="*/ 184150 h 300037"/>
              <a:gd name="connsiteX3" fmla="*/ 735012 w 949325"/>
              <a:gd name="connsiteY3" fmla="*/ 134937 h 300037"/>
              <a:gd name="connsiteX4" fmla="*/ 706437 w 949325"/>
              <a:gd name="connsiteY4" fmla="*/ 0 h 300037"/>
              <a:gd name="connsiteX5" fmla="*/ 673100 w 949325"/>
              <a:gd name="connsiteY5" fmla="*/ 206375 h 300037"/>
              <a:gd name="connsiteX6" fmla="*/ 642937 w 949325"/>
              <a:gd name="connsiteY6" fmla="*/ 39687 h 300037"/>
              <a:gd name="connsiteX7" fmla="*/ 495300 w 949325"/>
              <a:gd name="connsiteY7" fmla="*/ 239712 h 300037"/>
              <a:gd name="connsiteX8" fmla="*/ 460375 w 949325"/>
              <a:gd name="connsiteY8" fmla="*/ 122237 h 300037"/>
              <a:gd name="connsiteX9" fmla="*/ 412750 w 949325"/>
              <a:gd name="connsiteY9" fmla="*/ 217487 h 300037"/>
              <a:gd name="connsiteX10" fmla="*/ 360362 w 949325"/>
              <a:gd name="connsiteY10" fmla="*/ 133350 h 300037"/>
              <a:gd name="connsiteX11" fmla="*/ 323850 w 949325"/>
              <a:gd name="connsiteY11" fmla="*/ 254000 h 300037"/>
              <a:gd name="connsiteX12" fmla="*/ 277812 w 949325"/>
              <a:gd name="connsiteY12" fmla="*/ 144462 h 300037"/>
              <a:gd name="connsiteX13" fmla="*/ 238125 w 949325"/>
              <a:gd name="connsiteY13" fmla="*/ 234950 h 300037"/>
              <a:gd name="connsiteX14" fmla="*/ 147637 w 949325"/>
              <a:gd name="connsiteY14" fmla="*/ 173037 h 300037"/>
              <a:gd name="connsiteX15" fmla="*/ 112712 w 949325"/>
              <a:gd name="connsiteY15" fmla="*/ 223837 h 300037"/>
              <a:gd name="connsiteX16" fmla="*/ 79375 w 949325"/>
              <a:gd name="connsiteY16" fmla="*/ 165100 h 300037"/>
              <a:gd name="connsiteX17" fmla="*/ 3175 w 949325"/>
              <a:gd name="connsiteY17" fmla="*/ 300037 h 300037"/>
              <a:gd name="connsiteX18" fmla="*/ 3175 w 949325"/>
              <a:gd name="connsiteY18" fmla="*/ 287337 h 300037"/>
              <a:gd name="connsiteX19" fmla="*/ 0 w 949325"/>
              <a:gd name="connsiteY19" fmla="*/ 300037 h 30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9325" h="300037">
                <a:moveTo>
                  <a:pt x="949325" y="241300"/>
                </a:moveTo>
                <a:lnTo>
                  <a:pt x="815975" y="109537"/>
                </a:lnTo>
                <a:lnTo>
                  <a:pt x="777875" y="184150"/>
                </a:lnTo>
                <a:lnTo>
                  <a:pt x="735012" y="134937"/>
                </a:lnTo>
                <a:lnTo>
                  <a:pt x="706437" y="0"/>
                </a:lnTo>
                <a:lnTo>
                  <a:pt x="673100" y="206375"/>
                </a:lnTo>
                <a:lnTo>
                  <a:pt x="642937" y="39687"/>
                </a:lnTo>
                <a:lnTo>
                  <a:pt x="495300" y="239712"/>
                </a:lnTo>
                <a:lnTo>
                  <a:pt x="460375" y="122237"/>
                </a:lnTo>
                <a:lnTo>
                  <a:pt x="412750" y="217487"/>
                </a:lnTo>
                <a:lnTo>
                  <a:pt x="360362" y="133350"/>
                </a:lnTo>
                <a:lnTo>
                  <a:pt x="323850" y="254000"/>
                </a:lnTo>
                <a:lnTo>
                  <a:pt x="277812" y="144462"/>
                </a:lnTo>
                <a:lnTo>
                  <a:pt x="238125" y="234950"/>
                </a:lnTo>
                <a:lnTo>
                  <a:pt x="147637" y="173037"/>
                </a:lnTo>
                <a:lnTo>
                  <a:pt x="112712" y="223837"/>
                </a:lnTo>
                <a:lnTo>
                  <a:pt x="79375" y="165100"/>
                </a:lnTo>
                <a:lnTo>
                  <a:pt x="3175" y="300037"/>
                </a:lnTo>
                <a:lnTo>
                  <a:pt x="3175" y="287337"/>
                </a:lnTo>
                <a:lnTo>
                  <a:pt x="0" y="30003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E8131A0-BC30-3B29-2330-CEEE40C0AAE1}"/>
              </a:ext>
            </a:extLst>
          </p:cNvPr>
          <p:cNvSpPr txBox="1"/>
          <p:nvPr/>
        </p:nvSpPr>
        <p:spPr>
          <a:xfrm>
            <a:off x="314081" y="4831788"/>
            <a:ext cx="11306419" cy="1384995"/>
          </a:xfrm>
          <a:prstGeom prst="rect">
            <a:avLst/>
          </a:prstGeom>
          <a:noFill/>
        </p:spPr>
        <p:txBody>
          <a:bodyPr wrap="square" rtlCol="0">
            <a:spAutoFit/>
          </a:bodyPr>
          <a:lstStyle/>
          <a:p>
            <a:pPr algn="ctr"/>
            <a:r>
              <a:rPr lang="en-US" sz="2800" dirty="0">
                <a:solidFill>
                  <a:schemeClr val="tx2"/>
                </a:solidFill>
              </a:rPr>
              <a:t>■</a:t>
            </a:r>
            <a:r>
              <a:rPr lang="en-US" sz="2800" dirty="0"/>
              <a:t> </a:t>
            </a:r>
            <a:r>
              <a:rPr lang="en-US" sz="2800" dirty="0">
                <a:solidFill>
                  <a:schemeClr val="tx2"/>
                </a:solidFill>
              </a:rPr>
              <a:t>%CPU used by SAP CI ERP (Software)</a:t>
            </a:r>
          </a:p>
          <a:p>
            <a:pPr algn="ctr"/>
            <a:r>
              <a:rPr lang="en-US" sz="2800" dirty="0">
                <a:solidFill>
                  <a:srgbClr val="C00000"/>
                </a:solidFill>
              </a:rPr>
              <a:t>■ %CPU used by KVM (Hypervisor)</a:t>
            </a:r>
            <a:endParaRPr lang="en-US" sz="2800" dirty="0">
              <a:solidFill>
                <a:schemeClr val="tx2"/>
              </a:solidFill>
            </a:endParaRPr>
          </a:p>
          <a:p>
            <a:pPr algn="ctr"/>
            <a:r>
              <a:rPr lang="en-US" sz="2800" dirty="0">
                <a:solidFill>
                  <a:schemeClr val="tx2"/>
                </a:solidFill>
              </a:rPr>
              <a:t> </a:t>
            </a:r>
          </a:p>
        </p:txBody>
      </p:sp>
      <p:sp>
        <p:nvSpPr>
          <p:cNvPr id="27" name="Freeform: Shape 26">
            <a:extLst>
              <a:ext uri="{FF2B5EF4-FFF2-40B4-BE49-F238E27FC236}">
                <a16:creationId xmlns:a16="http://schemas.microsoft.com/office/drawing/2014/main" id="{D0841CB0-0C79-BCFB-5526-353D66A3C99E}"/>
              </a:ext>
            </a:extLst>
          </p:cNvPr>
          <p:cNvSpPr/>
          <p:nvPr/>
        </p:nvSpPr>
        <p:spPr>
          <a:xfrm>
            <a:off x="584200" y="2781300"/>
            <a:ext cx="5381625" cy="1654175"/>
          </a:xfrm>
          <a:custGeom>
            <a:avLst/>
            <a:gdLst>
              <a:gd name="connsiteX0" fmla="*/ 0 w 5381625"/>
              <a:gd name="connsiteY0" fmla="*/ 1492250 h 1654175"/>
              <a:gd name="connsiteX1" fmla="*/ 38100 w 5381625"/>
              <a:gd name="connsiteY1" fmla="*/ 1428750 h 1654175"/>
              <a:gd name="connsiteX2" fmla="*/ 79375 w 5381625"/>
              <a:gd name="connsiteY2" fmla="*/ 1476375 h 1654175"/>
              <a:gd name="connsiteX3" fmla="*/ 101600 w 5381625"/>
              <a:gd name="connsiteY3" fmla="*/ 1457325 h 1654175"/>
              <a:gd name="connsiteX4" fmla="*/ 142875 w 5381625"/>
              <a:gd name="connsiteY4" fmla="*/ 1495425 h 1654175"/>
              <a:gd name="connsiteX5" fmla="*/ 184150 w 5381625"/>
              <a:gd name="connsiteY5" fmla="*/ 1495425 h 1654175"/>
              <a:gd name="connsiteX6" fmla="*/ 250825 w 5381625"/>
              <a:gd name="connsiteY6" fmla="*/ 1419225 h 1654175"/>
              <a:gd name="connsiteX7" fmla="*/ 279400 w 5381625"/>
              <a:gd name="connsiteY7" fmla="*/ 1473200 h 1654175"/>
              <a:gd name="connsiteX8" fmla="*/ 317500 w 5381625"/>
              <a:gd name="connsiteY8" fmla="*/ 1441450 h 1654175"/>
              <a:gd name="connsiteX9" fmla="*/ 368300 w 5381625"/>
              <a:gd name="connsiteY9" fmla="*/ 1441450 h 1654175"/>
              <a:gd name="connsiteX10" fmla="*/ 409575 w 5381625"/>
              <a:gd name="connsiteY10" fmla="*/ 1463675 h 1654175"/>
              <a:gd name="connsiteX11" fmla="*/ 460375 w 5381625"/>
              <a:gd name="connsiteY11" fmla="*/ 1416050 h 1654175"/>
              <a:gd name="connsiteX12" fmla="*/ 517525 w 5381625"/>
              <a:gd name="connsiteY12" fmla="*/ 1517650 h 1654175"/>
              <a:gd name="connsiteX13" fmla="*/ 546100 w 5381625"/>
              <a:gd name="connsiteY13" fmla="*/ 1450975 h 1654175"/>
              <a:gd name="connsiteX14" fmla="*/ 600075 w 5381625"/>
              <a:gd name="connsiteY14" fmla="*/ 1489075 h 1654175"/>
              <a:gd name="connsiteX15" fmla="*/ 657225 w 5381625"/>
              <a:gd name="connsiteY15" fmla="*/ 1463675 h 1654175"/>
              <a:gd name="connsiteX16" fmla="*/ 781050 w 5381625"/>
              <a:gd name="connsiteY16" fmla="*/ 1476375 h 1654175"/>
              <a:gd name="connsiteX17" fmla="*/ 825500 w 5381625"/>
              <a:gd name="connsiteY17" fmla="*/ 1511300 h 1654175"/>
              <a:gd name="connsiteX18" fmla="*/ 981075 w 5381625"/>
              <a:gd name="connsiteY18" fmla="*/ 1374775 h 1654175"/>
              <a:gd name="connsiteX19" fmla="*/ 1006475 w 5381625"/>
              <a:gd name="connsiteY19" fmla="*/ 1212850 h 1654175"/>
              <a:gd name="connsiteX20" fmla="*/ 1022350 w 5381625"/>
              <a:gd name="connsiteY20" fmla="*/ 1428750 h 1654175"/>
              <a:gd name="connsiteX21" fmla="*/ 1069975 w 5381625"/>
              <a:gd name="connsiteY21" fmla="*/ 1368425 h 1654175"/>
              <a:gd name="connsiteX22" fmla="*/ 1146175 w 5381625"/>
              <a:gd name="connsiteY22" fmla="*/ 1431925 h 1654175"/>
              <a:gd name="connsiteX23" fmla="*/ 1206500 w 5381625"/>
              <a:gd name="connsiteY23" fmla="*/ 1511300 h 1654175"/>
              <a:gd name="connsiteX24" fmla="*/ 1244600 w 5381625"/>
              <a:gd name="connsiteY24" fmla="*/ 1473200 h 1654175"/>
              <a:gd name="connsiteX25" fmla="*/ 1301750 w 5381625"/>
              <a:gd name="connsiteY25" fmla="*/ 1473200 h 1654175"/>
              <a:gd name="connsiteX26" fmla="*/ 1314450 w 5381625"/>
              <a:gd name="connsiteY26" fmla="*/ 1447800 h 1654175"/>
              <a:gd name="connsiteX27" fmla="*/ 1390650 w 5381625"/>
              <a:gd name="connsiteY27" fmla="*/ 1476375 h 1654175"/>
              <a:gd name="connsiteX28" fmla="*/ 1422400 w 5381625"/>
              <a:gd name="connsiteY28" fmla="*/ 1431925 h 1654175"/>
              <a:gd name="connsiteX29" fmla="*/ 1476375 w 5381625"/>
              <a:gd name="connsiteY29" fmla="*/ 1422400 h 1654175"/>
              <a:gd name="connsiteX30" fmla="*/ 1517650 w 5381625"/>
              <a:gd name="connsiteY30" fmla="*/ 1412875 h 1654175"/>
              <a:gd name="connsiteX31" fmla="*/ 1584325 w 5381625"/>
              <a:gd name="connsiteY31" fmla="*/ 1463675 h 1654175"/>
              <a:gd name="connsiteX32" fmla="*/ 1628775 w 5381625"/>
              <a:gd name="connsiteY32" fmla="*/ 1428750 h 1654175"/>
              <a:gd name="connsiteX33" fmla="*/ 1704975 w 5381625"/>
              <a:gd name="connsiteY33" fmla="*/ 1441450 h 1654175"/>
              <a:gd name="connsiteX34" fmla="*/ 1736725 w 5381625"/>
              <a:gd name="connsiteY34" fmla="*/ 1412875 h 1654175"/>
              <a:gd name="connsiteX35" fmla="*/ 1793875 w 5381625"/>
              <a:gd name="connsiteY35" fmla="*/ 1428750 h 1654175"/>
              <a:gd name="connsiteX36" fmla="*/ 1812925 w 5381625"/>
              <a:gd name="connsiteY36" fmla="*/ 1441450 h 1654175"/>
              <a:gd name="connsiteX37" fmla="*/ 1898650 w 5381625"/>
              <a:gd name="connsiteY37" fmla="*/ 1422400 h 1654175"/>
              <a:gd name="connsiteX38" fmla="*/ 1962150 w 5381625"/>
              <a:gd name="connsiteY38" fmla="*/ 1447800 h 1654175"/>
              <a:gd name="connsiteX39" fmla="*/ 2028825 w 5381625"/>
              <a:gd name="connsiteY39" fmla="*/ 1460500 h 1654175"/>
              <a:gd name="connsiteX40" fmla="*/ 2066925 w 5381625"/>
              <a:gd name="connsiteY40" fmla="*/ 1393825 h 1654175"/>
              <a:gd name="connsiteX41" fmla="*/ 2228850 w 5381625"/>
              <a:gd name="connsiteY41" fmla="*/ 1470025 h 1654175"/>
              <a:gd name="connsiteX42" fmla="*/ 2311400 w 5381625"/>
              <a:gd name="connsiteY42" fmla="*/ 1444625 h 1654175"/>
              <a:gd name="connsiteX43" fmla="*/ 2349500 w 5381625"/>
              <a:gd name="connsiteY43" fmla="*/ 1489075 h 1654175"/>
              <a:gd name="connsiteX44" fmla="*/ 2419350 w 5381625"/>
              <a:gd name="connsiteY44" fmla="*/ 1450975 h 1654175"/>
              <a:gd name="connsiteX45" fmla="*/ 2498725 w 5381625"/>
              <a:gd name="connsiteY45" fmla="*/ 1466850 h 1654175"/>
              <a:gd name="connsiteX46" fmla="*/ 2597150 w 5381625"/>
              <a:gd name="connsiteY46" fmla="*/ 1416050 h 1654175"/>
              <a:gd name="connsiteX47" fmla="*/ 2682875 w 5381625"/>
              <a:gd name="connsiteY47" fmla="*/ 1416050 h 1654175"/>
              <a:gd name="connsiteX48" fmla="*/ 2730500 w 5381625"/>
              <a:gd name="connsiteY48" fmla="*/ 1454150 h 1654175"/>
              <a:gd name="connsiteX49" fmla="*/ 2803525 w 5381625"/>
              <a:gd name="connsiteY49" fmla="*/ 1406525 h 1654175"/>
              <a:gd name="connsiteX50" fmla="*/ 2863850 w 5381625"/>
              <a:gd name="connsiteY50" fmla="*/ 1447800 h 1654175"/>
              <a:gd name="connsiteX51" fmla="*/ 2924175 w 5381625"/>
              <a:gd name="connsiteY51" fmla="*/ 1454150 h 1654175"/>
              <a:gd name="connsiteX52" fmla="*/ 2994025 w 5381625"/>
              <a:gd name="connsiteY52" fmla="*/ 1425575 h 1654175"/>
              <a:gd name="connsiteX53" fmla="*/ 3111500 w 5381625"/>
              <a:gd name="connsiteY53" fmla="*/ 1457325 h 1654175"/>
              <a:gd name="connsiteX54" fmla="*/ 3149600 w 5381625"/>
              <a:gd name="connsiteY54" fmla="*/ 1498600 h 1654175"/>
              <a:gd name="connsiteX55" fmla="*/ 3241675 w 5381625"/>
              <a:gd name="connsiteY55" fmla="*/ 1139825 h 1654175"/>
              <a:gd name="connsiteX56" fmla="*/ 3302000 w 5381625"/>
              <a:gd name="connsiteY56" fmla="*/ 1552575 h 1654175"/>
              <a:gd name="connsiteX57" fmla="*/ 3349625 w 5381625"/>
              <a:gd name="connsiteY57" fmla="*/ 0 h 1654175"/>
              <a:gd name="connsiteX58" fmla="*/ 3409950 w 5381625"/>
              <a:gd name="connsiteY58" fmla="*/ 1504950 h 1654175"/>
              <a:gd name="connsiteX59" fmla="*/ 3451225 w 5381625"/>
              <a:gd name="connsiteY59" fmla="*/ 1473200 h 1654175"/>
              <a:gd name="connsiteX60" fmla="*/ 3498850 w 5381625"/>
              <a:gd name="connsiteY60" fmla="*/ 1520825 h 1654175"/>
              <a:gd name="connsiteX61" fmla="*/ 3638550 w 5381625"/>
              <a:gd name="connsiteY61" fmla="*/ 1441450 h 1654175"/>
              <a:gd name="connsiteX62" fmla="*/ 3657600 w 5381625"/>
              <a:gd name="connsiteY62" fmla="*/ 1609725 h 1654175"/>
              <a:gd name="connsiteX63" fmla="*/ 3708400 w 5381625"/>
              <a:gd name="connsiteY63" fmla="*/ 1641475 h 1654175"/>
              <a:gd name="connsiteX64" fmla="*/ 3730625 w 5381625"/>
              <a:gd name="connsiteY64" fmla="*/ 1651000 h 1654175"/>
              <a:gd name="connsiteX65" fmla="*/ 4397375 w 5381625"/>
              <a:gd name="connsiteY65" fmla="*/ 1651000 h 1654175"/>
              <a:gd name="connsiteX66" fmla="*/ 4419600 w 5381625"/>
              <a:gd name="connsiteY66" fmla="*/ 1606550 h 1654175"/>
              <a:gd name="connsiteX67" fmla="*/ 4448175 w 5381625"/>
              <a:gd name="connsiteY67" fmla="*/ 1651000 h 1654175"/>
              <a:gd name="connsiteX68" fmla="*/ 4559300 w 5381625"/>
              <a:gd name="connsiteY68" fmla="*/ 1654175 h 1654175"/>
              <a:gd name="connsiteX69" fmla="*/ 4581525 w 5381625"/>
              <a:gd name="connsiteY69" fmla="*/ 1606550 h 1654175"/>
              <a:gd name="connsiteX70" fmla="*/ 4641850 w 5381625"/>
              <a:gd name="connsiteY70" fmla="*/ 1654175 h 1654175"/>
              <a:gd name="connsiteX71" fmla="*/ 5381625 w 5381625"/>
              <a:gd name="connsiteY71" fmla="*/ 1644650 h 165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381625" h="1654175">
                <a:moveTo>
                  <a:pt x="0" y="1492250"/>
                </a:moveTo>
                <a:lnTo>
                  <a:pt x="38100" y="1428750"/>
                </a:lnTo>
                <a:lnTo>
                  <a:pt x="79375" y="1476375"/>
                </a:lnTo>
                <a:lnTo>
                  <a:pt x="101600" y="1457325"/>
                </a:lnTo>
                <a:lnTo>
                  <a:pt x="142875" y="1495425"/>
                </a:lnTo>
                <a:lnTo>
                  <a:pt x="184150" y="1495425"/>
                </a:lnTo>
                <a:lnTo>
                  <a:pt x="250825" y="1419225"/>
                </a:lnTo>
                <a:lnTo>
                  <a:pt x="279400" y="1473200"/>
                </a:lnTo>
                <a:lnTo>
                  <a:pt x="317500" y="1441450"/>
                </a:lnTo>
                <a:lnTo>
                  <a:pt x="368300" y="1441450"/>
                </a:lnTo>
                <a:lnTo>
                  <a:pt x="409575" y="1463675"/>
                </a:lnTo>
                <a:lnTo>
                  <a:pt x="460375" y="1416050"/>
                </a:lnTo>
                <a:lnTo>
                  <a:pt x="517525" y="1517650"/>
                </a:lnTo>
                <a:lnTo>
                  <a:pt x="546100" y="1450975"/>
                </a:lnTo>
                <a:lnTo>
                  <a:pt x="600075" y="1489075"/>
                </a:lnTo>
                <a:lnTo>
                  <a:pt x="657225" y="1463675"/>
                </a:lnTo>
                <a:lnTo>
                  <a:pt x="781050" y="1476375"/>
                </a:lnTo>
                <a:lnTo>
                  <a:pt x="825500" y="1511300"/>
                </a:lnTo>
                <a:lnTo>
                  <a:pt x="981075" y="1374775"/>
                </a:lnTo>
                <a:lnTo>
                  <a:pt x="1006475" y="1212850"/>
                </a:lnTo>
                <a:lnTo>
                  <a:pt x="1022350" y="1428750"/>
                </a:lnTo>
                <a:lnTo>
                  <a:pt x="1069975" y="1368425"/>
                </a:lnTo>
                <a:lnTo>
                  <a:pt x="1146175" y="1431925"/>
                </a:lnTo>
                <a:lnTo>
                  <a:pt x="1206500" y="1511300"/>
                </a:lnTo>
                <a:lnTo>
                  <a:pt x="1244600" y="1473200"/>
                </a:lnTo>
                <a:lnTo>
                  <a:pt x="1301750" y="1473200"/>
                </a:lnTo>
                <a:lnTo>
                  <a:pt x="1314450" y="1447800"/>
                </a:lnTo>
                <a:lnTo>
                  <a:pt x="1390650" y="1476375"/>
                </a:lnTo>
                <a:lnTo>
                  <a:pt x="1422400" y="1431925"/>
                </a:lnTo>
                <a:lnTo>
                  <a:pt x="1476375" y="1422400"/>
                </a:lnTo>
                <a:lnTo>
                  <a:pt x="1517650" y="1412875"/>
                </a:lnTo>
                <a:lnTo>
                  <a:pt x="1584325" y="1463675"/>
                </a:lnTo>
                <a:lnTo>
                  <a:pt x="1628775" y="1428750"/>
                </a:lnTo>
                <a:lnTo>
                  <a:pt x="1704975" y="1441450"/>
                </a:lnTo>
                <a:lnTo>
                  <a:pt x="1736725" y="1412875"/>
                </a:lnTo>
                <a:lnTo>
                  <a:pt x="1793875" y="1428750"/>
                </a:lnTo>
                <a:lnTo>
                  <a:pt x="1812925" y="1441450"/>
                </a:lnTo>
                <a:lnTo>
                  <a:pt x="1898650" y="1422400"/>
                </a:lnTo>
                <a:lnTo>
                  <a:pt x="1962150" y="1447800"/>
                </a:lnTo>
                <a:lnTo>
                  <a:pt x="2028825" y="1460500"/>
                </a:lnTo>
                <a:lnTo>
                  <a:pt x="2066925" y="1393825"/>
                </a:lnTo>
                <a:lnTo>
                  <a:pt x="2228850" y="1470025"/>
                </a:lnTo>
                <a:lnTo>
                  <a:pt x="2311400" y="1444625"/>
                </a:lnTo>
                <a:lnTo>
                  <a:pt x="2349500" y="1489075"/>
                </a:lnTo>
                <a:lnTo>
                  <a:pt x="2419350" y="1450975"/>
                </a:lnTo>
                <a:lnTo>
                  <a:pt x="2498725" y="1466850"/>
                </a:lnTo>
                <a:lnTo>
                  <a:pt x="2597150" y="1416050"/>
                </a:lnTo>
                <a:lnTo>
                  <a:pt x="2682875" y="1416050"/>
                </a:lnTo>
                <a:lnTo>
                  <a:pt x="2730500" y="1454150"/>
                </a:lnTo>
                <a:lnTo>
                  <a:pt x="2803525" y="1406525"/>
                </a:lnTo>
                <a:lnTo>
                  <a:pt x="2863850" y="1447800"/>
                </a:lnTo>
                <a:lnTo>
                  <a:pt x="2924175" y="1454150"/>
                </a:lnTo>
                <a:lnTo>
                  <a:pt x="2994025" y="1425575"/>
                </a:lnTo>
                <a:lnTo>
                  <a:pt x="3111500" y="1457325"/>
                </a:lnTo>
                <a:lnTo>
                  <a:pt x="3149600" y="1498600"/>
                </a:lnTo>
                <a:lnTo>
                  <a:pt x="3241675" y="1139825"/>
                </a:lnTo>
                <a:lnTo>
                  <a:pt x="3302000" y="1552575"/>
                </a:lnTo>
                <a:lnTo>
                  <a:pt x="3349625" y="0"/>
                </a:lnTo>
                <a:lnTo>
                  <a:pt x="3409950" y="1504950"/>
                </a:lnTo>
                <a:lnTo>
                  <a:pt x="3451225" y="1473200"/>
                </a:lnTo>
                <a:lnTo>
                  <a:pt x="3498850" y="1520825"/>
                </a:lnTo>
                <a:lnTo>
                  <a:pt x="3638550" y="1441450"/>
                </a:lnTo>
                <a:lnTo>
                  <a:pt x="3657600" y="1609725"/>
                </a:lnTo>
                <a:lnTo>
                  <a:pt x="3708400" y="1641475"/>
                </a:lnTo>
                <a:lnTo>
                  <a:pt x="3730625" y="1651000"/>
                </a:lnTo>
                <a:lnTo>
                  <a:pt x="4397375" y="1651000"/>
                </a:lnTo>
                <a:lnTo>
                  <a:pt x="4419600" y="1606550"/>
                </a:lnTo>
                <a:lnTo>
                  <a:pt x="4448175" y="1651000"/>
                </a:lnTo>
                <a:lnTo>
                  <a:pt x="4559300" y="1654175"/>
                </a:lnTo>
                <a:lnTo>
                  <a:pt x="4581525" y="1606550"/>
                </a:lnTo>
                <a:lnTo>
                  <a:pt x="4641850" y="1654175"/>
                </a:lnTo>
                <a:lnTo>
                  <a:pt x="5381625" y="1644650"/>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F802D021-009B-7CCA-BDFF-00E1C8D155E6}"/>
              </a:ext>
            </a:extLst>
          </p:cNvPr>
          <p:cNvSpPr/>
          <p:nvPr/>
        </p:nvSpPr>
        <p:spPr>
          <a:xfrm>
            <a:off x="6550025" y="3832225"/>
            <a:ext cx="5368925" cy="574675"/>
          </a:xfrm>
          <a:custGeom>
            <a:avLst/>
            <a:gdLst>
              <a:gd name="connsiteX0" fmla="*/ 0 w 5368925"/>
              <a:gd name="connsiteY0" fmla="*/ 463550 h 574675"/>
              <a:gd name="connsiteX1" fmla="*/ 117475 w 5368925"/>
              <a:gd name="connsiteY1" fmla="*/ 390525 h 574675"/>
              <a:gd name="connsiteX2" fmla="*/ 276225 w 5368925"/>
              <a:gd name="connsiteY2" fmla="*/ 447675 h 574675"/>
              <a:gd name="connsiteX3" fmla="*/ 425450 w 5368925"/>
              <a:gd name="connsiteY3" fmla="*/ 368300 h 574675"/>
              <a:gd name="connsiteX4" fmla="*/ 473075 w 5368925"/>
              <a:gd name="connsiteY4" fmla="*/ 463550 h 574675"/>
              <a:gd name="connsiteX5" fmla="*/ 542925 w 5368925"/>
              <a:gd name="connsiteY5" fmla="*/ 419100 h 574675"/>
              <a:gd name="connsiteX6" fmla="*/ 603250 w 5368925"/>
              <a:gd name="connsiteY6" fmla="*/ 403225 h 574675"/>
              <a:gd name="connsiteX7" fmla="*/ 647700 w 5368925"/>
              <a:gd name="connsiteY7" fmla="*/ 454025 h 574675"/>
              <a:gd name="connsiteX8" fmla="*/ 704850 w 5368925"/>
              <a:gd name="connsiteY8" fmla="*/ 434975 h 574675"/>
              <a:gd name="connsiteX9" fmla="*/ 752475 w 5368925"/>
              <a:gd name="connsiteY9" fmla="*/ 346075 h 574675"/>
              <a:gd name="connsiteX10" fmla="*/ 806450 w 5368925"/>
              <a:gd name="connsiteY10" fmla="*/ 428625 h 574675"/>
              <a:gd name="connsiteX11" fmla="*/ 860425 w 5368925"/>
              <a:gd name="connsiteY11" fmla="*/ 387350 h 574675"/>
              <a:gd name="connsiteX12" fmla="*/ 987425 w 5368925"/>
              <a:gd name="connsiteY12" fmla="*/ 454025 h 574675"/>
              <a:gd name="connsiteX13" fmla="*/ 1069975 w 5368925"/>
              <a:gd name="connsiteY13" fmla="*/ 368300 h 574675"/>
              <a:gd name="connsiteX14" fmla="*/ 1130300 w 5368925"/>
              <a:gd name="connsiteY14" fmla="*/ 358775 h 574675"/>
              <a:gd name="connsiteX15" fmla="*/ 1200150 w 5368925"/>
              <a:gd name="connsiteY15" fmla="*/ 434975 h 574675"/>
              <a:gd name="connsiteX16" fmla="*/ 1343025 w 5368925"/>
              <a:gd name="connsiteY16" fmla="*/ 444500 h 574675"/>
              <a:gd name="connsiteX17" fmla="*/ 1409700 w 5368925"/>
              <a:gd name="connsiteY17" fmla="*/ 330200 h 574675"/>
              <a:gd name="connsiteX18" fmla="*/ 1470025 w 5368925"/>
              <a:gd name="connsiteY18" fmla="*/ 428625 h 574675"/>
              <a:gd name="connsiteX19" fmla="*/ 1530350 w 5368925"/>
              <a:gd name="connsiteY19" fmla="*/ 454025 h 574675"/>
              <a:gd name="connsiteX20" fmla="*/ 1749425 w 5368925"/>
              <a:gd name="connsiteY20" fmla="*/ 358775 h 574675"/>
              <a:gd name="connsiteX21" fmla="*/ 1809750 w 5368925"/>
              <a:gd name="connsiteY21" fmla="*/ 422275 h 574675"/>
              <a:gd name="connsiteX22" fmla="*/ 1857375 w 5368925"/>
              <a:gd name="connsiteY22" fmla="*/ 438150 h 574675"/>
              <a:gd name="connsiteX23" fmla="*/ 2066925 w 5368925"/>
              <a:gd name="connsiteY23" fmla="*/ 342900 h 574675"/>
              <a:gd name="connsiteX24" fmla="*/ 2114550 w 5368925"/>
              <a:gd name="connsiteY24" fmla="*/ 428625 h 574675"/>
              <a:gd name="connsiteX25" fmla="*/ 2159000 w 5368925"/>
              <a:gd name="connsiteY25" fmla="*/ 444500 h 574675"/>
              <a:gd name="connsiteX26" fmla="*/ 2235200 w 5368925"/>
              <a:gd name="connsiteY26" fmla="*/ 384175 h 574675"/>
              <a:gd name="connsiteX27" fmla="*/ 2298700 w 5368925"/>
              <a:gd name="connsiteY27" fmla="*/ 403225 h 574675"/>
              <a:gd name="connsiteX28" fmla="*/ 2413000 w 5368925"/>
              <a:gd name="connsiteY28" fmla="*/ 400050 h 574675"/>
              <a:gd name="connsiteX29" fmla="*/ 2454275 w 5368925"/>
              <a:gd name="connsiteY29" fmla="*/ 361950 h 574675"/>
              <a:gd name="connsiteX30" fmla="*/ 2511425 w 5368925"/>
              <a:gd name="connsiteY30" fmla="*/ 409575 h 574675"/>
              <a:gd name="connsiteX31" fmla="*/ 2559050 w 5368925"/>
              <a:gd name="connsiteY31" fmla="*/ 409575 h 574675"/>
              <a:gd name="connsiteX32" fmla="*/ 2600325 w 5368925"/>
              <a:gd name="connsiteY32" fmla="*/ 238125 h 574675"/>
              <a:gd name="connsiteX33" fmla="*/ 2698750 w 5368925"/>
              <a:gd name="connsiteY33" fmla="*/ 412750 h 574675"/>
              <a:gd name="connsiteX34" fmla="*/ 2771775 w 5368925"/>
              <a:gd name="connsiteY34" fmla="*/ 349250 h 574675"/>
              <a:gd name="connsiteX35" fmla="*/ 2867025 w 5368925"/>
              <a:gd name="connsiteY35" fmla="*/ 438150 h 574675"/>
              <a:gd name="connsiteX36" fmla="*/ 2936875 w 5368925"/>
              <a:gd name="connsiteY36" fmla="*/ 447675 h 574675"/>
              <a:gd name="connsiteX37" fmla="*/ 3000375 w 5368925"/>
              <a:gd name="connsiteY37" fmla="*/ 390525 h 574675"/>
              <a:gd name="connsiteX38" fmla="*/ 3041650 w 5368925"/>
              <a:gd name="connsiteY38" fmla="*/ 419100 h 574675"/>
              <a:gd name="connsiteX39" fmla="*/ 3105150 w 5368925"/>
              <a:gd name="connsiteY39" fmla="*/ 368300 h 574675"/>
              <a:gd name="connsiteX40" fmla="*/ 3203575 w 5368925"/>
              <a:gd name="connsiteY40" fmla="*/ 0 h 574675"/>
              <a:gd name="connsiteX41" fmla="*/ 3273425 w 5368925"/>
              <a:gd name="connsiteY41" fmla="*/ 511175 h 574675"/>
              <a:gd name="connsiteX42" fmla="*/ 3365500 w 5368925"/>
              <a:gd name="connsiteY42" fmla="*/ 511175 h 574675"/>
              <a:gd name="connsiteX43" fmla="*/ 3444875 w 5368925"/>
              <a:gd name="connsiteY43" fmla="*/ 558800 h 574675"/>
              <a:gd name="connsiteX44" fmla="*/ 3479800 w 5368925"/>
              <a:gd name="connsiteY44" fmla="*/ 504825 h 574675"/>
              <a:gd name="connsiteX45" fmla="*/ 3521075 w 5368925"/>
              <a:gd name="connsiteY45" fmla="*/ 555625 h 574675"/>
              <a:gd name="connsiteX46" fmla="*/ 3584575 w 5368925"/>
              <a:gd name="connsiteY46" fmla="*/ 558800 h 574675"/>
              <a:gd name="connsiteX47" fmla="*/ 3648075 w 5368925"/>
              <a:gd name="connsiteY47" fmla="*/ 476250 h 574675"/>
              <a:gd name="connsiteX48" fmla="*/ 3695700 w 5368925"/>
              <a:gd name="connsiteY48" fmla="*/ 482600 h 574675"/>
              <a:gd name="connsiteX49" fmla="*/ 3765550 w 5368925"/>
              <a:gd name="connsiteY49" fmla="*/ 292100 h 574675"/>
              <a:gd name="connsiteX50" fmla="*/ 3800475 w 5368925"/>
              <a:gd name="connsiteY50" fmla="*/ 492125 h 574675"/>
              <a:gd name="connsiteX51" fmla="*/ 3876675 w 5368925"/>
              <a:gd name="connsiteY51" fmla="*/ 574675 h 574675"/>
              <a:gd name="connsiteX52" fmla="*/ 3959225 w 5368925"/>
              <a:gd name="connsiteY52" fmla="*/ 527050 h 574675"/>
              <a:gd name="connsiteX53" fmla="*/ 4079875 w 5368925"/>
              <a:gd name="connsiteY53" fmla="*/ 552450 h 574675"/>
              <a:gd name="connsiteX54" fmla="*/ 4216400 w 5368925"/>
              <a:gd name="connsiteY54" fmla="*/ 568325 h 574675"/>
              <a:gd name="connsiteX55" fmla="*/ 4251325 w 5368925"/>
              <a:gd name="connsiteY55" fmla="*/ 533400 h 574675"/>
              <a:gd name="connsiteX56" fmla="*/ 4327525 w 5368925"/>
              <a:gd name="connsiteY56" fmla="*/ 568325 h 574675"/>
              <a:gd name="connsiteX57" fmla="*/ 4422775 w 5368925"/>
              <a:gd name="connsiteY57" fmla="*/ 565150 h 574675"/>
              <a:gd name="connsiteX58" fmla="*/ 4460875 w 5368925"/>
              <a:gd name="connsiteY58" fmla="*/ 520700 h 574675"/>
              <a:gd name="connsiteX59" fmla="*/ 4530725 w 5368925"/>
              <a:gd name="connsiteY59" fmla="*/ 558800 h 574675"/>
              <a:gd name="connsiteX60" fmla="*/ 4587875 w 5368925"/>
              <a:gd name="connsiteY60" fmla="*/ 558800 h 574675"/>
              <a:gd name="connsiteX61" fmla="*/ 4651375 w 5368925"/>
              <a:gd name="connsiteY61" fmla="*/ 539750 h 574675"/>
              <a:gd name="connsiteX62" fmla="*/ 4683125 w 5368925"/>
              <a:gd name="connsiteY62" fmla="*/ 549275 h 574675"/>
              <a:gd name="connsiteX63" fmla="*/ 4737100 w 5368925"/>
              <a:gd name="connsiteY63" fmla="*/ 539750 h 574675"/>
              <a:gd name="connsiteX64" fmla="*/ 4775200 w 5368925"/>
              <a:gd name="connsiteY64" fmla="*/ 555625 h 574675"/>
              <a:gd name="connsiteX65" fmla="*/ 4911725 w 5368925"/>
              <a:gd name="connsiteY65" fmla="*/ 555625 h 574675"/>
              <a:gd name="connsiteX66" fmla="*/ 4984750 w 5368925"/>
              <a:gd name="connsiteY66" fmla="*/ 523875 h 574675"/>
              <a:gd name="connsiteX67" fmla="*/ 5051425 w 5368925"/>
              <a:gd name="connsiteY67" fmla="*/ 558800 h 574675"/>
              <a:gd name="connsiteX68" fmla="*/ 5114925 w 5368925"/>
              <a:gd name="connsiteY68" fmla="*/ 546100 h 574675"/>
              <a:gd name="connsiteX69" fmla="*/ 5175250 w 5368925"/>
              <a:gd name="connsiteY69" fmla="*/ 546100 h 574675"/>
              <a:gd name="connsiteX70" fmla="*/ 5207000 w 5368925"/>
              <a:gd name="connsiteY70" fmla="*/ 555625 h 574675"/>
              <a:gd name="connsiteX71" fmla="*/ 5324475 w 5368925"/>
              <a:gd name="connsiteY71" fmla="*/ 527050 h 574675"/>
              <a:gd name="connsiteX72" fmla="*/ 5368925 w 5368925"/>
              <a:gd name="connsiteY72" fmla="*/ 558800 h 574675"/>
              <a:gd name="connsiteX73" fmla="*/ 5368925 w 5368925"/>
              <a:gd name="connsiteY73" fmla="*/ 558800 h 574675"/>
              <a:gd name="connsiteX74" fmla="*/ 5368925 w 5368925"/>
              <a:gd name="connsiteY74" fmla="*/ 558800 h 5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368925" h="574675">
                <a:moveTo>
                  <a:pt x="0" y="463550"/>
                </a:moveTo>
                <a:lnTo>
                  <a:pt x="117475" y="390525"/>
                </a:lnTo>
                <a:lnTo>
                  <a:pt x="276225" y="447675"/>
                </a:lnTo>
                <a:lnTo>
                  <a:pt x="425450" y="368300"/>
                </a:lnTo>
                <a:lnTo>
                  <a:pt x="473075" y="463550"/>
                </a:lnTo>
                <a:lnTo>
                  <a:pt x="542925" y="419100"/>
                </a:lnTo>
                <a:lnTo>
                  <a:pt x="603250" y="403225"/>
                </a:lnTo>
                <a:lnTo>
                  <a:pt x="647700" y="454025"/>
                </a:lnTo>
                <a:lnTo>
                  <a:pt x="704850" y="434975"/>
                </a:lnTo>
                <a:lnTo>
                  <a:pt x="752475" y="346075"/>
                </a:lnTo>
                <a:lnTo>
                  <a:pt x="806450" y="428625"/>
                </a:lnTo>
                <a:lnTo>
                  <a:pt x="860425" y="387350"/>
                </a:lnTo>
                <a:lnTo>
                  <a:pt x="987425" y="454025"/>
                </a:lnTo>
                <a:lnTo>
                  <a:pt x="1069975" y="368300"/>
                </a:lnTo>
                <a:lnTo>
                  <a:pt x="1130300" y="358775"/>
                </a:lnTo>
                <a:lnTo>
                  <a:pt x="1200150" y="434975"/>
                </a:lnTo>
                <a:lnTo>
                  <a:pt x="1343025" y="444500"/>
                </a:lnTo>
                <a:lnTo>
                  <a:pt x="1409700" y="330200"/>
                </a:lnTo>
                <a:lnTo>
                  <a:pt x="1470025" y="428625"/>
                </a:lnTo>
                <a:lnTo>
                  <a:pt x="1530350" y="454025"/>
                </a:lnTo>
                <a:lnTo>
                  <a:pt x="1749425" y="358775"/>
                </a:lnTo>
                <a:lnTo>
                  <a:pt x="1809750" y="422275"/>
                </a:lnTo>
                <a:lnTo>
                  <a:pt x="1857375" y="438150"/>
                </a:lnTo>
                <a:lnTo>
                  <a:pt x="2066925" y="342900"/>
                </a:lnTo>
                <a:lnTo>
                  <a:pt x="2114550" y="428625"/>
                </a:lnTo>
                <a:lnTo>
                  <a:pt x="2159000" y="444500"/>
                </a:lnTo>
                <a:lnTo>
                  <a:pt x="2235200" y="384175"/>
                </a:lnTo>
                <a:lnTo>
                  <a:pt x="2298700" y="403225"/>
                </a:lnTo>
                <a:lnTo>
                  <a:pt x="2413000" y="400050"/>
                </a:lnTo>
                <a:lnTo>
                  <a:pt x="2454275" y="361950"/>
                </a:lnTo>
                <a:lnTo>
                  <a:pt x="2511425" y="409575"/>
                </a:lnTo>
                <a:lnTo>
                  <a:pt x="2559050" y="409575"/>
                </a:lnTo>
                <a:lnTo>
                  <a:pt x="2600325" y="238125"/>
                </a:lnTo>
                <a:lnTo>
                  <a:pt x="2698750" y="412750"/>
                </a:lnTo>
                <a:lnTo>
                  <a:pt x="2771775" y="349250"/>
                </a:lnTo>
                <a:lnTo>
                  <a:pt x="2867025" y="438150"/>
                </a:lnTo>
                <a:lnTo>
                  <a:pt x="2936875" y="447675"/>
                </a:lnTo>
                <a:lnTo>
                  <a:pt x="3000375" y="390525"/>
                </a:lnTo>
                <a:lnTo>
                  <a:pt x="3041650" y="419100"/>
                </a:lnTo>
                <a:lnTo>
                  <a:pt x="3105150" y="368300"/>
                </a:lnTo>
                <a:lnTo>
                  <a:pt x="3203575" y="0"/>
                </a:lnTo>
                <a:lnTo>
                  <a:pt x="3273425" y="511175"/>
                </a:lnTo>
                <a:lnTo>
                  <a:pt x="3365500" y="511175"/>
                </a:lnTo>
                <a:lnTo>
                  <a:pt x="3444875" y="558800"/>
                </a:lnTo>
                <a:lnTo>
                  <a:pt x="3479800" y="504825"/>
                </a:lnTo>
                <a:lnTo>
                  <a:pt x="3521075" y="555625"/>
                </a:lnTo>
                <a:lnTo>
                  <a:pt x="3584575" y="558800"/>
                </a:lnTo>
                <a:lnTo>
                  <a:pt x="3648075" y="476250"/>
                </a:lnTo>
                <a:lnTo>
                  <a:pt x="3695700" y="482600"/>
                </a:lnTo>
                <a:lnTo>
                  <a:pt x="3765550" y="292100"/>
                </a:lnTo>
                <a:lnTo>
                  <a:pt x="3800475" y="492125"/>
                </a:lnTo>
                <a:lnTo>
                  <a:pt x="3876675" y="574675"/>
                </a:lnTo>
                <a:lnTo>
                  <a:pt x="3959225" y="527050"/>
                </a:lnTo>
                <a:lnTo>
                  <a:pt x="4079875" y="552450"/>
                </a:lnTo>
                <a:lnTo>
                  <a:pt x="4216400" y="568325"/>
                </a:lnTo>
                <a:lnTo>
                  <a:pt x="4251325" y="533400"/>
                </a:lnTo>
                <a:lnTo>
                  <a:pt x="4327525" y="568325"/>
                </a:lnTo>
                <a:lnTo>
                  <a:pt x="4422775" y="565150"/>
                </a:lnTo>
                <a:lnTo>
                  <a:pt x="4460875" y="520700"/>
                </a:lnTo>
                <a:lnTo>
                  <a:pt x="4530725" y="558800"/>
                </a:lnTo>
                <a:lnTo>
                  <a:pt x="4587875" y="558800"/>
                </a:lnTo>
                <a:lnTo>
                  <a:pt x="4651375" y="539750"/>
                </a:lnTo>
                <a:lnTo>
                  <a:pt x="4683125" y="549275"/>
                </a:lnTo>
                <a:lnTo>
                  <a:pt x="4737100" y="539750"/>
                </a:lnTo>
                <a:lnTo>
                  <a:pt x="4775200" y="555625"/>
                </a:lnTo>
                <a:lnTo>
                  <a:pt x="4911725" y="555625"/>
                </a:lnTo>
                <a:lnTo>
                  <a:pt x="4984750" y="523875"/>
                </a:lnTo>
                <a:lnTo>
                  <a:pt x="5051425" y="558800"/>
                </a:lnTo>
                <a:lnTo>
                  <a:pt x="5114925" y="546100"/>
                </a:lnTo>
                <a:lnTo>
                  <a:pt x="5175250" y="546100"/>
                </a:lnTo>
                <a:lnTo>
                  <a:pt x="5207000" y="555625"/>
                </a:lnTo>
                <a:lnTo>
                  <a:pt x="5324475" y="527050"/>
                </a:lnTo>
                <a:lnTo>
                  <a:pt x="5368925" y="558800"/>
                </a:lnTo>
                <a:lnTo>
                  <a:pt x="5368925" y="558800"/>
                </a:lnTo>
                <a:lnTo>
                  <a:pt x="5368925" y="558800"/>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501EBE12-1A2C-F195-7B3D-A0307022EC43}"/>
              </a:ext>
            </a:extLst>
          </p:cNvPr>
          <p:cNvCxnSpPr>
            <a:cxnSpLocks/>
          </p:cNvCxnSpPr>
          <p:nvPr/>
        </p:nvCxnSpPr>
        <p:spPr>
          <a:xfrm>
            <a:off x="2984500" y="3111019"/>
            <a:ext cx="782637" cy="0"/>
          </a:xfrm>
          <a:prstGeom prst="straightConnector1">
            <a:avLst/>
          </a:prstGeom>
          <a:ln w="38100">
            <a:solidFill>
              <a:schemeClr val="tx1"/>
            </a:solidFill>
            <a:tailEnd type="triangle"/>
          </a:ln>
        </p:spPr>
        <p:style>
          <a:lnRef idx="1">
            <a:schemeClr val="accent5"/>
          </a:lnRef>
          <a:fillRef idx="0">
            <a:schemeClr val="accent5"/>
          </a:fillRef>
          <a:effectRef idx="0">
            <a:schemeClr val="accent5"/>
          </a:effectRef>
          <a:fontRef idx="minor">
            <a:schemeClr val="tx1"/>
          </a:fontRef>
        </p:style>
      </p:cxnSp>
      <p:sp>
        <p:nvSpPr>
          <p:cNvPr id="33" name="TextBox 32">
            <a:extLst>
              <a:ext uri="{FF2B5EF4-FFF2-40B4-BE49-F238E27FC236}">
                <a16:creationId xmlns:a16="http://schemas.microsoft.com/office/drawing/2014/main" id="{18EFBF6F-4978-6261-C72C-457558F0124F}"/>
              </a:ext>
            </a:extLst>
          </p:cNvPr>
          <p:cNvSpPr txBox="1"/>
          <p:nvPr/>
        </p:nvSpPr>
        <p:spPr>
          <a:xfrm>
            <a:off x="1694021" y="2847432"/>
            <a:ext cx="1442720" cy="523220"/>
          </a:xfrm>
          <a:prstGeom prst="rect">
            <a:avLst/>
          </a:prstGeom>
          <a:noFill/>
        </p:spPr>
        <p:txBody>
          <a:bodyPr wrap="square" rtlCol="0">
            <a:spAutoFit/>
          </a:bodyPr>
          <a:lstStyle/>
          <a:p>
            <a:pPr algn="ctr"/>
            <a:r>
              <a:rPr lang="en-US" sz="2800" dirty="0"/>
              <a:t>FAILED!</a:t>
            </a:r>
            <a:endParaRPr lang="en-US" dirty="0"/>
          </a:p>
        </p:txBody>
      </p:sp>
      <p:cxnSp>
        <p:nvCxnSpPr>
          <p:cNvPr id="35" name="Straight Connector 34">
            <a:extLst>
              <a:ext uri="{FF2B5EF4-FFF2-40B4-BE49-F238E27FC236}">
                <a16:creationId xmlns:a16="http://schemas.microsoft.com/office/drawing/2014/main" id="{B8909582-AD2A-D41B-B9C1-438085CB921F}"/>
              </a:ext>
            </a:extLst>
          </p:cNvPr>
          <p:cNvCxnSpPr/>
          <p:nvPr/>
        </p:nvCxnSpPr>
        <p:spPr>
          <a:xfrm>
            <a:off x="3886200" y="2084832"/>
            <a:ext cx="0" cy="250584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9879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64EBF-291B-4ADE-DF6D-4A9CAF4B7B8D}"/>
              </a:ext>
            </a:extLst>
          </p:cNvPr>
          <p:cNvSpPr>
            <a:spLocks noGrp="1"/>
          </p:cNvSpPr>
          <p:nvPr>
            <p:ph type="title"/>
          </p:nvPr>
        </p:nvSpPr>
        <p:spPr/>
        <p:txBody>
          <a:bodyPr/>
          <a:lstStyle/>
          <a:p>
            <a:r>
              <a:rPr lang="en-US" dirty="0"/>
              <a:t>XBRLE – FUTURE WORK</a:t>
            </a:r>
          </a:p>
        </p:txBody>
      </p:sp>
      <p:sp>
        <p:nvSpPr>
          <p:cNvPr id="3" name="Content Placeholder 2">
            <a:extLst>
              <a:ext uri="{FF2B5EF4-FFF2-40B4-BE49-F238E27FC236}">
                <a16:creationId xmlns:a16="http://schemas.microsoft.com/office/drawing/2014/main" id="{556C7E37-4F07-AD95-315F-825BA1DC555A}"/>
              </a:ext>
            </a:extLst>
          </p:cNvPr>
          <p:cNvSpPr>
            <a:spLocks noGrp="1"/>
          </p:cNvSpPr>
          <p:nvPr>
            <p:ph idx="1"/>
          </p:nvPr>
        </p:nvSpPr>
        <p:spPr>
          <a:xfrm>
            <a:off x="1024128" y="2266088"/>
            <a:ext cx="9720073" cy="4023360"/>
          </a:xfrm>
        </p:spPr>
        <p:txBody>
          <a:bodyPr>
            <a:normAutofit/>
          </a:bodyPr>
          <a:lstStyle/>
          <a:p>
            <a:pPr>
              <a:buFont typeface="Wingdings" panose="05000000000000000000" pitchFamily="2" charset="2"/>
              <a:buChar char="q"/>
            </a:pPr>
            <a:r>
              <a:rPr lang="en-US" sz="3200" dirty="0"/>
              <a:t>Modify cache size dynamically.</a:t>
            </a:r>
          </a:p>
          <a:p>
            <a:pPr>
              <a:buFont typeface="Wingdings" panose="05000000000000000000" pitchFamily="2" charset="2"/>
              <a:buChar char="q"/>
            </a:pPr>
            <a:r>
              <a:rPr lang="en-US" sz="3200" dirty="0"/>
              <a:t>Re-order sending order – hottest page last.</a:t>
            </a:r>
          </a:p>
          <a:p>
            <a:endParaRPr lang="en-US" sz="2800" dirty="0"/>
          </a:p>
        </p:txBody>
      </p:sp>
      <p:sp>
        <p:nvSpPr>
          <p:cNvPr id="4" name="Footer Placeholder 3">
            <a:extLst>
              <a:ext uri="{FF2B5EF4-FFF2-40B4-BE49-F238E27FC236}">
                <a16:creationId xmlns:a16="http://schemas.microsoft.com/office/drawing/2014/main" id="{236E24E9-8BE2-A0E3-B098-BA2EBE2536FA}"/>
              </a:ext>
            </a:extLst>
          </p:cNvPr>
          <p:cNvSpPr>
            <a:spLocks noGrp="1"/>
          </p:cNvSpPr>
          <p:nvPr>
            <p:ph type="ftr" sz="quarter" idx="11"/>
          </p:nvPr>
        </p:nvSpPr>
        <p:spPr/>
        <p:txBody>
          <a:bodyPr/>
          <a:lstStyle/>
          <a:p>
            <a:r>
              <a:rPr lang="en-US" dirty="0"/>
              <a:t>Bandwidth optimization</a:t>
            </a:r>
          </a:p>
        </p:txBody>
      </p:sp>
      <p:sp>
        <p:nvSpPr>
          <p:cNvPr id="5" name="Slide Number Placeholder 4">
            <a:extLst>
              <a:ext uri="{FF2B5EF4-FFF2-40B4-BE49-F238E27FC236}">
                <a16:creationId xmlns:a16="http://schemas.microsoft.com/office/drawing/2014/main" id="{2524E774-6E46-151C-5C2E-1FE4C8C2E603}"/>
              </a:ext>
            </a:extLst>
          </p:cNvPr>
          <p:cNvSpPr>
            <a:spLocks noGrp="1"/>
          </p:cNvSpPr>
          <p:nvPr>
            <p:ph type="sldNum" sz="quarter" idx="12"/>
          </p:nvPr>
        </p:nvSpPr>
        <p:spPr/>
        <p:txBody>
          <a:bodyPr/>
          <a:lstStyle/>
          <a:p>
            <a:fld id="{4FAB73BC-B049-4115-A692-8D63A059BFB8}" type="slidenum">
              <a:rPr lang="en-US" smtClean="0"/>
              <a:t>35</a:t>
            </a:fld>
            <a:endParaRPr lang="en-US" dirty="0"/>
          </a:p>
        </p:txBody>
      </p:sp>
      <p:pic>
        <p:nvPicPr>
          <p:cNvPr id="7" name="Picture 6" descr="A picture containing white&#10;&#10;Description automatically generated">
            <a:extLst>
              <a:ext uri="{FF2B5EF4-FFF2-40B4-BE49-F238E27FC236}">
                <a16:creationId xmlns:a16="http://schemas.microsoft.com/office/drawing/2014/main" id="{BDDE9D97-54A8-C439-251B-EAD96D118032}"/>
              </a:ext>
            </a:extLst>
          </p:cNvPr>
          <p:cNvPicPr>
            <a:picLocks noChangeAspect="1"/>
          </p:cNvPicPr>
          <p:nvPr/>
        </p:nvPicPr>
        <p:blipFill>
          <a:blip r:embed="rId3"/>
          <a:stretch>
            <a:fillRect/>
          </a:stretch>
        </p:blipFill>
        <p:spPr>
          <a:xfrm>
            <a:off x="8634498" y="3937330"/>
            <a:ext cx="2533374" cy="2533374"/>
          </a:xfrm>
          <a:prstGeom prst="rect">
            <a:avLst/>
          </a:prstGeom>
        </p:spPr>
      </p:pic>
    </p:spTree>
    <p:extLst>
      <p:ext uri="{BB962C8B-B14F-4D97-AF65-F5344CB8AC3E}">
        <p14:creationId xmlns:p14="http://schemas.microsoft.com/office/powerpoint/2010/main" val="12338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64EBF-291B-4ADE-DF6D-4A9CAF4B7B8D}"/>
              </a:ext>
            </a:extLst>
          </p:cNvPr>
          <p:cNvSpPr>
            <a:spLocks noGrp="1"/>
          </p:cNvSpPr>
          <p:nvPr>
            <p:ph type="title"/>
          </p:nvPr>
        </p:nvSpPr>
        <p:spPr/>
        <p:txBody>
          <a:bodyPr/>
          <a:lstStyle/>
          <a:p>
            <a:r>
              <a:rPr lang="en-US" dirty="0"/>
              <a:t>XBRLE – IN real life</a:t>
            </a:r>
          </a:p>
        </p:txBody>
      </p:sp>
      <p:sp>
        <p:nvSpPr>
          <p:cNvPr id="3" name="Content Placeholder 2">
            <a:extLst>
              <a:ext uri="{FF2B5EF4-FFF2-40B4-BE49-F238E27FC236}">
                <a16:creationId xmlns:a16="http://schemas.microsoft.com/office/drawing/2014/main" id="{556C7E37-4F07-AD95-315F-825BA1DC555A}"/>
              </a:ext>
            </a:extLst>
          </p:cNvPr>
          <p:cNvSpPr>
            <a:spLocks noGrp="1"/>
          </p:cNvSpPr>
          <p:nvPr>
            <p:ph idx="1"/>
          </p:nvPr>
        </p:nvSpPr>
        <p:spPr>
          <a:xfrm>
            <a:off x="1024128" y="2266088"/>
            <a:ext cx="9720073" cy="4023360"/>
          </a:xfrm>
        </p:spPr>
        <p:txBody>
          <a:bodyPr>
            <a:normAutofit/>
          </a:bodyPr>
          <a:lstStyle/>
          <a:p>
            <a:pPr>
              <a:buFont typeface="Wingdings" panose="05000000000000000000" pitchFamily="2" charset="2"/>
              <a:buChar char="q"/>
            </a:pPr>
            <a:r>
              <a:rPr lang="en-US" sz="3200" dirty="0"/>
              <a:t>Implemented by QEMU (</a:t>
            </a:r>
            <a:r>
              <a:rPr lang="en-US" sz="3200" dirty="0" err="1"/>
              <a:t>virtualizer</a:t>
            </a:r>
            <a:r>
              <a:rPr lang="en-US" sz="3200" dirty="0"/>
              <a:t> &amp; emulator).</a:t>
            </a:r>
          </a:p>
          <a:p>
            <a:pPr>
              <a:buFont typeface="Wingdings" panose="05000000000000000000" pitchFamily="2" charset="2"/>
              <a:buChar char="q"/>
            </a:pPr>
            <a:r>
              <a:rPr lang="en-US" sz="3200" dirty="0"/>
              <a:t>Modified version: XB</a:t>
            </a:r>
            <a:r>
              <a:rPr lang="en-US" sz="3200" b="1" u="sng" dirty="0"/>
              <a:t>Z</a:t>
            </a:r>
            <a:r>
              <a:rPr lang="en-US" sz="3200" dirty="0"/>
              <a:t>RLE (stands for zero).</a:t>
            </a:r>
          </a:p>
          <a:p>
            <a:pPr>
              <a:buFont typeface="Wingdings" panose="05000000000000000000" pitchFamily="2" charset="2"/>
              <a:buChar char="q"/>
            </a:pPr>
            <a:r>
              <a:rPr lang="en-US" sz="3200" dirty="0"/>
              <a:t>Only runs of zeros are compressed.</a:t>
            </a:r>
          </a:p>
          <a:p>
            <a:pPr>
              <a:buFont typeface="Wingdings" panose="05000000000000000000" pitchFamily="2" charset="2"/>
              <a:buChar char="q"/>
            </a:pPr>
            <a:endParaRPr lang="en-US" sz="3200" dirty="0"/>
          </a:p>
          <a:p>
            <a:pPr>
              <a:buFont typeface="Wingdings" panose="05000000000000000000" pitchFamily="2" charset="2"/>
              <a:buChar char="q"/>
            </a:pPr>
            <a:endParaRPr lang="en-US" sz="3200" dirty="0"/>
          </a:p>
          <a:p>
            <a:pPr>
              <a:buFont typeface="Wingdings" panose="05000000000000000000" pitchFamily="2" charset="2"/>
              <a:buChar char="q"/>
            </a:pPr>
            <a:endParaRPr lang="en-US" sz="3200" dirty="0"/>
          </a:p>
          <a:p>
            <a:endParaRPr lang="en-US" sz="2800" dirty="0"/>
          </a:p>
        </p:txBody>
      </p:sp>
      <p:sp>
        <p:nvSpPr>
          <p:cNvPr id="4" name="Footer Placeholder 3">
            <a:extLst>
              <a:ext uri="{FF2B5EF4-FFF2-40B4-BE49-F238E27FC236}">
                <a16:creationId xmlns:a16="http://schemas.microsoft.com/office/drawing/2014/main" id="{236E24E9-8BE2-A0E3-B098-BA2EBE2536FA}"/>
              </a:ext>
            </a:extLst>
          </p:cNvPr>
          <p:cNvSpPr>
            <a:spLocks noGrp="1"/>
          </p:cNvSpPr>
          <p:nvPr>
            <p:ph type="ftr" sz="quarter" idx="11"/>
          </p:nvPr>
        </p:nvSpPr>
        <p:spPr/>
        <p:txBody>
          <a:bodyPr/>
          <a:lstStyle/>
          <a:p>
            <a:r>
              <a:rPr lang="en-US" dirty="0"/>
              <a:t>Bandwidth optimization</a:t>
            </a:r>
          </a:p>
        </p:txBody>
      </p:sp>
      <p:sp>
        <p:nvSpPr>
          <p:cNvPr id="5" name="Slide Number Placeholder 4">
            <a:extLst>
              <a:ext uri="{FF2B5EF4-FFF2-40B4-BE49-F238E27FC236}">
                <a16:creationId xmlns:a16="http://schemas.microsoft.com/office/drawing/2014/main" id="{2524E774-6E46-151C-5C2E-1FE4C8C2E603}"/>
              </a:ext>
            </a:extLst>
          </p:cNvPr>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173829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anim calcmode="lin" valueType="num">
                                      <p:cBhvr>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8" name="Title 7">
            <a:extLst>
              <a:ext uri="{FF2B5EF4-FFF2-40B4-BE49-F238E27FC236}">
                <a16:creationId xmlns:a16="http://schemas.microsoft.com/office/drawing/2014/main" id="{A8EDB451-0C74-0041-F8AF-D781A1D9A02E}"/>
              </a:ext>
            </a:extLst>
          </p:cNvPr>
          <p:cNvSpPr>
            <a:spLocks noGrp="1"/>
          </p:cNvSpPr>
          <p:nvPr>
            <p:ph type="ctrTitle"/>
          </p:nvPr>
        </p:nvSpPr>
        <p:spPr>
          <a:xfrm>
            <a:off x="3395662" y="2464607"/>
            <a:ext cx="5400675" cy="1685513"/>
          </a:xfrm>
          <a:solidFill>
            <a:srgbClr val="000000">
              <a:alpha val="50196"/>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r>
              <a:rPr lang="en-US" dirty="0">
                <a:solidFill>
                  <a:schemeClr val="bg1"/>
                </a:solidFill>
              </a:rPr>
              <a:t>DVFS enable-power</a:t>
            </a:r>
            <a:br>
              <a:rPr lang="en-US" dirty="0">
                <a:solidFill>
                  <a:schemeClr val="bg1"/>
                </a:solidFill>
              </a:rPr>
            </a:br>
            <a:r>
              <a:rPr lang="en-US" dirty="0">
                <a:solidFill>
                  <a:schemeClr val="bg1"/>
                </a:solidFill>
              </a:rPr>
              <a:t>power capping</a:t>
            </a:r>
            <a:endParaRPr lang="en-IL" dirty="0">
              <a:solidFill>
                <a:schemeClr val="bg1"/>
              </a:solidFill>
            </a:endParaRPr>
          </a:p>
        </p:txBody>
      </p:sp>
      <p:pic>
        <p:nvPicPr>
          <p:cNvPr id="4" name="Picture 3">
            <a:extLst>
              <a:ext uri="{FF2B5EF4-FFF2-40B4-BE49-F238E27FC236}">
                <a16:creationId xmlns:a16="http://schemas.microsoft.com/office/drawing/2014/main" id="{9C2CE5B6-91DB-7539-AC20-10B1281DF682}"/>
              </a:ext>
            </a:extLst>
          </p:cNvPr>
          <p:cNvPicPr>
            <a:picLocks noChangeAspect="1"/>
          </p:cNvPicPr>
          <p:nvPr/>
        </p:nvPicPr>
        <p:blipFill>
          <a:blip r:embed="rId3"/>
          <a:stretch>
            <a:fillRect/>
          </a:stretch>
        </p:blipFill>
        <p:spPr>
          <a:xfrm>
            <a:off x="7828115" y="4227848"/>
            <a:ext cx="4041470" cy="225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Footer Placeholder 5">
            <a:extLst>
              <a:ext uri="{FF2B5EF4-FFF2-40B4-BE49-F238E27FC236}">
                <a16:creationId xmlns:a16="http://schemas.microsoft.com/office/drawing/2014/main" id="{12A3C429-873C-CEA8-8CF6-62D917447F1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EA4C9D-C418-D6AF-1556-A021AF1843CB}"/>
              </a:ext>
            </a:extLst>
          </p:cNvPr>
          <p:cNvSpPr>
            <a:spLocks noGrp="1"/>
          </p:cNvSpPr>
          <p:nvPr>
            <p:ph type="sldNum" sz="quarter" idx="12"/>
          </p:nvPr>
        </p:nvSpPr>
        <p:spPr/>
        <p:txBody>
          <a:bodyPr/>
          <a:lstStyle/>
          <a:p>
            <a:fld id="{4FAB73BC-B049-4115-A692-8D63A059BFB8}" type="slidenum">
              <a:rPr lang="en-US" smtClean="0"/>
              <a:t>37</a:t>
            </a:fld>
            <a:endParaRPr lang="en-US" dirty="0"/>
          </a:p>
        </p:txBody>
      </p:sp>
      <p:pic>
        <p:nvPicPr>
          <p:cNvPr id="3" name="Picture 2" descr="A picture containing text&#10;&#10;Description automatically generated">
            <a:extLst>
              <a:ext uri="{FF2B5EF4-FFF2-40B4-BE49-F238E27FC236}">
                <a16:creationId xmlns:a16="http://schemas.microsoft.com/office/drawing/2014/main" id="{2AE3A9E2-D381-6F8F-B0D9-C3C3E92F9E7C}"/>
              </a:ext>
            </a:extLst>
          </p:cNvPr>
          <p:cNvPicPr>
            <a:picLocks noChangeAspect="1"/>
          </p:cNvPicPr>
          <p:nvPr/>
        </p:nvPicPr>
        <p:blipFill>
          <a:blip r:embed="rId4"/>
          <a:stretch>
            <a:fillRect/>
          </a:stretch>
        </p:blipFill>
        <p:spPr>
          <a:xfrm>
            <a:off x="429741" y="4238501"/>
            <a:ext cx="3695700" cy="22322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itle 7">
            <a:extLst>
              <a:ext uri="{FF2B5EF4-FFF2-40B4-BE49-F238E27FC236}">
                <a16:creationId xmlns:a16="http://schemas.microsoft.com/office/drawing/2014/main" id="{A13A97FF-665A-92F5-5733-1A331F0A7DC2}"/>
              </a:ext>
            </a:extLst>
          </p:cNvPr>
          <p:cNvSpPr txBox="1">
            <a:spLocks/>
          </p:cNvSpPr>
          <p:nvPr/>
        </p:nvSpPr>
        <p:spPr>
          <a:xfrm>
            <a:off x="2209800" y="636045"/>
            <a:ext cx="7772400" cy="1685513"/>
          </a:xfrm>
          <a:prstGeom prst="rect">
            <a:avLst/>
          </a:prstGeom>
          <a:solidFill>
            <a:srgbClr val="000000">
              <a:alpha val="50196"/>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pPr algn="ctr"/>
            <a:r>
              <a:rPr lang="en-US" dirty="0">
                <a:solidFill>
                  <a:schemeClr val="bg1"/>
                </a:solidFill>
              </a:rPr>
              <a:t>Power consumption optimization</a:t>
            </a:r>
            <a:endParaRPr lang="en-IL" dirty="0">
              <a:solidFill>
                <a:schemeClr val="bg1"/>
              </a:solidFill>
            </a:endParaRPr>
          </a:p>
        </p:txBody>
      </p:sp>
    </p:spTree>
    <p:extLst>
      <p:ext uri="{BB962C8B-B14F-4D97-AF65-F5344CB8AC3E}">
        <p14:creationId xmlns:p14="http://schemas.microsoft.com/office/powerpoint/2010/main" val="339898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750"/>
                                        <p:tgtEl>
                                          <p:spTgt spid="4"/>
                                        </p:tgtEl>
                                      </p:cBhvr>
                                    </p:animEffect>
                                  </p:childTnLst>
                                </p:cTn>
                              </p:par>
                              <p:par>
                                <p:cTn id="8" presetID="6"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1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30A92-4627-7687-52A6-3CEC9306921A}"/>
              </a:ext>
            </a:extLst>
          </p:cNvPr>
          <p:cNvSpPr>
            <a:spLocks noGrp="1"/>
          </p:cNvSpPr>
          <p:nvPr>
            <p:ph type="title"/>
          </p:nvPr>
        </p:nvSpPr>
        <p:spPr>
          <a:xfrm>
            <a:off x="1024127" y="585216"/>
            <a:ext cx="7552713" cy="1499616"/>
          </a:xfrm>
        </p:spPr>
        <p:txBody>
          <a:bodyPr>
            <a:normAutofit/>
          </a:bodyPr>
          <a:lstStyle/>
          <a:p>
            <a:r>
              <a:rPr lang="en-US" sz="4000" dirty="0"/>
              <a:t>Main problem – </a:t>
            </a:r>
            <a:r>
              <a:rPr lang="en-US" sz="4000" b="1" dirty="0"/>
              <a:t>power consumption</a:t>
            </a:r>
            <a:endParaRPr lang="en-IL" sz="4000" b="1" dirty="0"/>
          </a:p>
        </p:txBody>
      </p:sp>
      <p:sp>
        <p:nvSpPr>
          <p:cNvPr id="11" name="Content Placeholder 10">
            <a:extLst>
              <a:ext uri="{FF2B5EF4-FFF2-40B4-BE49-F238E27FC236}">
                <a16:creationId xmlns:a16="http://schemas.microsoft.com/office/drawing/2014/main" id="{6E07DA44-ADB5-8D85-524F-D3A739F6C7BD}"/>
              </a:ext>
            </a:extLst>
          </p:cNvPr>
          <p:cNvSpPr>
            <a:spLocks noGrp="1"/>
          </p:cNvSpPr>
          <p:nvPr>
            <p:ph idx="1"/>
          </p:nvPr>
        </p:nvSpPr>
        <p:spPr>
          <a:xfrm>
            <a:off x="1024127" y="1838632"/>
            <a:ext cx="6212415" cy="4379288"/>
          </a:xfrm>
        </p:spPr>
        <p:txBody>
          <a:bodyPr>
            <a:noAutofit/>
          </a:bodyPr>
          <a:lstStyle/>
          <a:p>
            <a:pPr>
              <a:buFont typeface="Wingdings" panose="05000000000000000000" pitchFamily="2" charset="2"/>
              <a:buChar char="q"/>
            </a:pPr>
            <a:r>
              <a:rPr lang="en-US" sz="2800" dirty="0"/>
              <a:t>Power consumption</a:t>
            </a:r>
            <a:r>
              <a:rPr lang="he-IL" sz="2800" dirty="0"/>
              <a:t> </a:t>
            </a:r>
            <a:r>
              <a:rPr lang="en-US" sz="2800" dirty="0"/>
              <a:t>is not negligible.</a:t>
            </a:r>
          </a:p>
          <a:p>
            <a:pPr>
              <a:buFont typeface="Wingdings" panose="05000000000000000000" pitchFamily="2" charset="2"/>
              <a:buChar char="q"/>
            </a:pPr>
            <a:r>
              <a:rPr lang="en-US" sz="2800" dirty="0"/>
              <a:t>On an average 30% of DCs exploit only 10-15% of resource capacity.</a:t>
            </a:r>
          </a:p>
          <a:p>
            <a:pPr>
              <a:buFont typeface="Wingdings" panose="05000000000000000000" pitchFamily="2" charset="2"/>
              <a:buChar char="q"/>
            </a:pPr>
            <a:r>
              <a:rPr lang="en-US" sz="2800" b="1" dirty="0"/>
              <a:t>Limited use of resources results in high DC operational cost and energy usage.</a:t>
            </a:r>
          </a:p>
          <a:p>
            <a:pPr>
              <a:buFont typeface="Wingdings" panose="05000000000000000000" pitchFamily="2" charset="2"/>
              <a:buChar char="q"/>
            </a:pPr>
            <a:r>
              <a:rPr lang="en-US" sz="2800" dirty="0"/>
              <a:t>For example: </a:t>
            </a:r>
            <a:br>
              <a:rPr lang="en-US" sz="2800" dirty="0"/>
            </a:br>
            <a:r>
              <a:rPr lang="en-US" sz="2800" dirty="0"/>
              <a:t>Google DCs are estimated to have consumed 260 million Watts of energy (0.01% of the world’s energy) in 2013</a:t>
            </a:r>
          </a:p>
          <a:p>
            <a:pPr marL="0" indent="0">
              <a:buNone/>
            </a:pPr>
            <a:endParaRPr lang="en-US" sz="2800" dirty="0"/>
          </a:p>
        </p:txBody>
      </p:sp>
      <p:pic>
        <p:nvPicPr>
          <p:cNvPr id="7" name="Content Placeholder 6" descr="Chart&#10;&#10;Description automatically generated">
            <a:hlinkClick r:id="rId2"/>
            <a:extLst>
              <a:ext uri="{FF2B5EF4-FFF2-40B4-BE49-F238E27FC236}">
                <a16:creationId xmlns:a16="http://schemas.microsoft.com/office/drawing/2014/main" id="{A319D16B-1AFF-6133-436D-25040342D169}"/>
              </a:ext>
            </a:extLst>
          </p:cNvPr>
          <p:cNvPicPr>
            <a:picLocks noChangeAspect="1"/>
          </p:cNvPicPr>
          <p:nvPr/>
        </p:nvPicPr>
        <p:blipFill>
          <a:blip r:embed="rId3"/>
          <a:stretch>
            <a:fillRect/>
          </a:stretch>
        </p:blipFill>
        <p:spPr>
          <a:xfrm>
            <a:off x="7406136" y="1849772"/>
            <a:ext cx="4480079" cy="3158455"/>
          </a:xfrm>
          <a:prstGeom prst="rect">
            <a:avLst/>
          </a:prstGeom>
        </p:spPr>
      </p:pic>
      <p:sp>
        <p:nvSpPr>
          <p:cNvPr id="4" name="Footer Placeholder 3">
            <a:extLst>
              <a:ext uri="{FF2B5EF4-FFF2-40B4-BE49-F238E27FC236}">
                <a16:creationId xmlns:a16="http://schemas.microsoft.com/office/drawing/2014/main" id="{A91F1EF1-C7E2-0F55-4BF5-16EDF39DD3A2}"/>
              </a:ext>
            </a:extLst>
          </p:cNvPr>
          <p:cNvSpPr>
            <a:spLocks noGrp="1"/>
          </p:cNvSpPr>
          <p:nvPr>
            <p:ph type="ftr" sz="quarter" idx="11"/>
          </p:nvPr>
        </p:nvSpPr>
        <p:spPr>
          <a:xfrm>
            <a:off x="4842932" y="6470704"/>
            <a:ext cx="5901459" cy="274320"/>
          </a:xfrm>
        </p:spPr>
        <p:txBody>
          <a:bodyPr>
            <a:normAutofit/>
          </a:bodyPr>
          <a:lstStyle/>
          <a:p>
            <a:r>
              <a:rPr lang="en-US" dirty="0"/>
              <a:t>Power consumption optimization</a:t>
            </a:r>
          </a:p>
        </p:txBody>
      </p:sp>
      <p:sp>
        <p:nvSpPr>
          <p:cNvPr id="5" name="Slide Number Placeholder 4">
            <a:extLst>
              <a:ext uri="{FF2B5EF4-FFF2-40B4-BE49-F238E27FC236}">
                <a16:creationId xmlns:a16="http://schemas.microsoft.com/office/drawing/2014/main" id="{CFCC7640-9E42-D4C4-BB68-70D433F158B4}"/>
              </a:ext>
            </a:extLst>
          </p:cNvPr>
          <p:cNvSpPr>
            <a:spLocks noGrp="1"/>
          </p:cNvSpPr>
          <p:nvPr>
            <p:ph type="sldNum" sz="quarter" idx="12"/>
          </p:nvPr>
        </p:nvSpPr>
        <p:spPr>
          <a:xfrm>
            <a:off x="10837333" y="6470704"/>
            <a:ext cx="973667" cy="274320"/>
          </a:xfrm>
        </p:spPr>
        <p:txBody>
          <a:bodyPr>
            <a:normAutofit/>
          </a:bodyPr>
          <a:lstStyle/>
          <a:p>
            <a:pPr>
              <a:spcAft>
                <a:spcPts val="600"/>
              </a:spcAft>
            </a:pPr>
            <a:fld id="{4FAB73BC-B049-4115-A692-8D63A059BFB8}" type="slidenum">
              <a:rPr lang="en-US" smtClean="0"/>
              <a:pPr>
                <a:spcAft>
                  <a:spcPts val="600"/>
                </a:spcAft>
              </a:pPr>
              <a:t>38</a:t>
            </a:fld>
            <a:endParaRPr lang="en-US"/>
          </a:p>
        </p:txBody>
      </p:sp>
    </p:spTree>
    <p:extLst>
      <p:ext uri="{BB962C8B-B14F-4D97-AF65-F5344CB8AC3E}">
        <p14:creationId xmlns:p14="http://schemas.microsoft.com/office/powerpoint/2010/main" val="415981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anim calcmode="lin" valueType="num">
                                      <p:cBhvr>
                                        <p:cTn id="8"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anim calcmode="lin" valueType="num">
                                      <p:cBhvr>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500"/>
                                        <p:tgtEl>
                                          <p:spTgt spid="11">
                                            <p:txEl>
                                              <p:pRg st="2" end="2"/>
                                            </p:txEl>
                                          </p:spTgt>
                                        </p:tgtEl>
                                      </p:cBhvr>
                                    </p:animEffect>
                                    <p:anim calcmode="lin" valueType="num">
                                      <p:cBhvr>
                                        <p:cTn id="20"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11">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Effect transition="in" filter="fade">
                                      <p:cBhvr>
                                        <p:cTn id="24" dur="500"/>
                                        <p:tgtEl>
                                          <p:spTgt spid="11">
                                            <p:txEl>
                                              <p:pRg st="3" end="3"/>
                                            </p:txEl>
                                          </p:spTgt>
                                        </p:tgtEl>
                                      </p:cBhvr>
                                    </p:animEffect>
                                    <p:anim calcmode="lin" valueType="num">
                                      <p:cBhvr>
                                        <p:cTn id="25"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6" dur="5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268D8-9552-C5E3-CC66-6D7ADAFDB235}"/>
              </a:ext>
            </a:extLst>
          </p:cNvPr>
          <p:cNvSpPr>
            <a:spLocks noGrp="1"/>
          </p:cNvSpPr>
          <p:nvPr>
            <p:ph type="title"/>
          </p:nvPr>
        </p:nvSpPr>
        <p:spPr>
          <a:xfrm>
            <a:off x="1235964" y="750214"/>
            <a:ext cx="9720072" cy="1056884"/>
          </a:xfrm>
          <a:solidFill>
            <a:srgbClr val="000000">
              <a:alpha val="50196"/>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p>
            <a:pPr algn="ctr"/>
            <a:r>
              <a:rPr lang="en-US" sz="3600" spc="200" dirty="0">
                <a:solidFill>
                  <a:schemeClr val="bg1"/>
                </a:solidFill>
              </a:rPr>
              <a:t>How is live migration related to </a:t>
            </a:r>
            <a:br>
              <a:rPr lang="en-US" sz="3600" spc="200" dirty="0">
                <a:solidFill>
                  <a:schemeClr val="bg1"/>
                </a:solidFill>
              </a:rPr>
            </a:br>
            <a:r>
              <a:rPr lang="en-US" sz="3600" spc="200" dirty="0">
                <a:solidFill>
                  <a:schemeClr val="bg1"/>
                </a:solidFill>
              </a:rPr>
              <a:t> the power consumption of Data centers?</a:t>
            </a:r>
            <a:endParaRPr lang="en-IL" sz="3600" spc="200" dirty="0">
              <a:solidFill>
                <a:schemeClr val="bg1"/>
              </a:solidFill>
            </a:endParaRPr>
          </a:p>
        </p:txBody>
      </p:sp>
      <p:sp>
        <p:nvSpPr>
          <p:cNvPr id="4" name="Footer Placeholder 3">
            <a:extLst>
              <a:ext uri="{FF2B5EF4-FFF2-40B4-BE49-F238E27FC236}">
                <a16:creationId xmlns:a16="http://schemas.microsoft.com/office/drawing/2014/main" id="{B867D659-76A2-88FB-71F3-EFF6E3F3EF5B}"/>
              </a:ext>
            </a:extLst>
          </p:cNvPr>
          <p:cNvSpPr>
            <a:spLocks noGrp="1"/>
          </p:cNvSpPr>
          <p:nvPr>
            <p:ph type="ftr" sz="quarter" idx="11"/>
          </p:nvPr>
        </p:nvSpPr>
        <p:spPr/>
        <p:txBody>
          <a:bodyPr/>
          <a:lstStyle/>
          <a:p>
            <a:r>
              <a:rPr lang="en-US"/>
              <a:t>Power consumption optimization</a:t>
            </a:r>
            <a:endParaRPr lang="en-US" dirty="0"/>
          </a:p>
        </p:txBody>
      </p:sp>
      <p:sp>
        <p:nvSpPr>
          <p:cNvPr id="5" name="Slide Number Placeholder 4">
            <a:extLst>
              <a:ext uri="{FF2B5EF4-FFF2-40B4-BE49-F238E27FC236}">
                <a16:creationId xmlns:a16="http://schemas.microsoft.com/office/drawing/2014/main" id="{EF0D49BF-74C1-33A3-F5A0-B1C118CBA9A5}"/>
              </a:ext>
            </a:extLst>
          </p:cNvPr>
          <p:cNvSpPr>
            <a:spLocks noGrp="1"/>
          </p:cNvSpPr>
          <p:nvPr>
            <p:ph type="sldNum" sz="quarter" idx="12"/>
          </p:nvPr>
        </p:nvSpPr>
        <p:spPr/>
        <p:txBody>
          <a:bodyPr/>
          <a:lstStyle/>
          <a:p>
            <a:fld id="{4FAB73BC-B049-4115-A692-8D63A059BFB8}" type="slidenum">
              <a:rPr lang="en-US" smtClean="0"/>
              <a:t>39</a:t>
            </a:fld>
            <a:endParaRPr lang="en-US" dirty="0"/>
          </a:p>
        </p:txBody>
      </p:sp>
      <p:sp>
        <p:nvSpPr>
          <p:cNvPr id="3" name="Content Placeholder 2">
            <a:extLst>
              <a:ext uri="{FF2B5EF4-FFF2-40B4-BE49-F238E27FC236}">
                <a16:creationId xmlns:a16="http://schemas.microsoft.com/office/drawing/2014/main" id="{86BDFD37-4F69-FCF0-970A-450220D394F7}"/>
              </a:ext>
            </a:extLst>
          </p:cNvPr>
          <p:cNvSpPr>
            <a:spLocks noGrp="1"/>
          </p:cNvSpPr>
          <p:nvPr>
            <p:ph idx="1"/>
          </p:nvPr>
        </p:nvSpPr>
        <p:spPr>
          <a:xfrm>
            <a:off x="1235963" y="2176688"/>
            <a:ext cx="9720073" cy="4027342"/>
          </a:xfrm>
        </p:spPr>
        <p:txBody>
          <a:bodyPr>
            <a:normAutofit/>
          </a:bodyPr>
          <a:lstStyle/>
          <a:p>
            <a:pPr>
              <a:buFont typeface="Wingdings" panose="05000000000000000000" pitchFamily="2" charset="2"/>
              <a:buChar char="q"/>
            </a:pPr>
            <a:r>
              <a:rPr lang="en-US" sz="2800" dirty="0"/>
              <a:t>The more VMs running on a server, the more power it consumes.</a:t>
            </a:r>
          </a:p>
          <a:p>
            <a:pPr>
              <a:buFont typeface="Wingdings" panose="05000000000000000000" pitchFamily="2" charset="2"/>
              <a:buChar char="q"/>
            </a:pPr>
            <a:r>
              <a:rPr lang="en-US" sz="2800" dirty="0"/>
              <a:t>Theoretically, migrating VM from a server should decrease its power consumption. </a:t>
            </a:r>
          </a:p>
          <a:p>
            <a:pPr marL="0" indent="0">
              <a:buNone/>
            </a:pPr>
            <a:endParaRPr lang="en-US" sz="2800" b="1" dirty="0"/>
          </a:p>
          <a:p>
            <a:pPr marL="0" indent="0">
              <a:buNone/>
            </a:pPr>
            <a:r>
              <a:rPr lang="en-US" sz="2800" b="1" dirty="0"/>
              <a:t>BUT</a:t>
            </a:r>
          </a:p>
          <a:p>
            <a:pPr marL="0" indent="0" algn="ctr">
              <a:buNone/>
            </a:pPr>
            <a:r>
              <a:rPr lang="en-US" sz="2800" dirty="0"/>
              <a:t>There is a </a:t>
            </a:r>
            <a:r>
              <a:rPr lang="en-US" sz="2800" b="1" dirty="0"/>
              <a:t>significant increase in power consumption</a:t>
            </a:r>
            <a:br>
              <a:rPr lang="en-US" sz="2800" dirty="0"/>
            </a:br>
            <a:r>
              <a:rPr lang="en-US" sz="2800" dirty="0"/>
              <a:t>during live migration.</a:t>
            </a:r>
          </a:p>
          <a:p>
            <a:pPr>
              <a:buFont typeface="Wingdings" panose="05000000000000000000" pitchFamily="2" charset="2"/>
              <a:buChar char="q"/>
            </a:pPr>
            <a:endParaRPr lang="en-US" sz="2800" dirty="0"/>
          </a:p>
          <a:p>
            <a:pPr marL="0" indent="0">
              <a:buNone/>
            </a:pPr>
            <a:endParaRPr lang="en-US" sz="2800" dirty="0"/>
          </a:p>
        </p:txBody>
      </p:sp>
    </p:spTree>
    <p:extLst>
      <p:ext uri="{BB962C8B-B14F-4D97-AF65-F5344CB8AC3E}">
        <p14:creationId xmlns:p14="http://schemas.microsoft.com/office/powerpoint/2010/main" val="421343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anim calcmode="lin" valueType="num">
                                      <p:cBhvr>
                                        <p:cTn id="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anim calcmode="lin" valueType="num">
                                      <p:cBhvr>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D282-11A5-2762-65B8-BB771187A87B}"/>
              </a:ext>
            </a:extLst>
          </p:cNvPr>
          <p:cNvSpPr>
            <a:spLocks noGrp="1"/>
          </p:cNvSpPr>
          <p:nvPr>
            <p:ph type="title"/>
          </p:nvPr>
        </p:nvSpPr>
        <p:spPr/>
        <p:txBody>
          <a:bodyPr/>
          <a:lstStyle/>
          <a:p>
            <a:r>
              <a:rPr lang="en-US" dirty="0"/>
              <a:t>Our world</a:t>
            </a:r>
            <a:endParaRPr lang="en-IL" dirty="0"/>
          </a:p>
        </p:txBody>
      </p:sp>
      <p:sp>
        <p:nvSpPr>
          <p:cNvPr id="3" name="Content Placeholder 2">
            <a:extLst>
              <a:ext uri="{FF2B5EF4-FFF2-40B4-BE49-F238E27FC236}">
                <a16:creationId xmlns:a16="http://schemas.microsoft.com/office/drawing/2014/main" id="{889B80DE-F079-6D07-9251-F227BE5B6FB7}"/>
              </a:ext>
            </a:extLst>
          </p:cNvPr>
          <p:cNvSpPr>
            <a:spLocks noGrp="1"/>
          </p:cNvSpPr>
          <p:nvPr>
            <p:ph idx="1"/>
          </p:nvPr>
        </p:nvSpPr>
        <p:spPr/>
        <p:txBody>
          <a:bodyPr>
            <a:normAutofit lnSpcReduction="10000"/>
          </a:bodyPr>
          <a:lstStyle/>
          <a:p>
            <a:pPr>
              <a:buFont typeface="Wingdings" panose="05000000000000000000" pitchFamily="2" charset="2"/>
              <a:buChar char="q"/>
            </a:pPr>
            <a:r>
              <a:rPr lang="en-US" sz="2800" b="1" dirty="0"/>
              <a:t>Server</a:t>
            </a:r>
            <a:r>
              <a:rPr lang="en-US" sz="2800" dirty="0"/>
              <a:t>: physical computer or software that provides functionality for other programs or devices, called “clients”.</a:t>
            </a:r>
          </a:p>
          <a:p>
            <a:pPr>
              <a:buFont typeface="Wingdings" panose="05000000000000000000" pitchFamily="2" charset="2"/>
              <a:buChar char="q"/>
            </a:pPr>
            <a:r>
              <a:rPr lang="en-US" sz="2800" b="1" dirty="0"/>
              <a:t>Data Centers</a:t>
            </a:r>
            <a:r>
              <a:rPr lang="en-US" sz="2800" dirty="0"/>
              <a:t>: A physical site where many servers are managed. offers software and hardware services to clients based on a network connection, usually via the Internet.</a:t>
            </a:r>
          </a:p>
          <a:p>
            <a:pPr>
              <a:buFont typeface="Wingdings" panose="05000000000000000000" pitchFamily="2" charset="2"/>
              <a:buChar char="q"/>
            </a:pPr>
            <a:r>
              <a:rPr lang="en-US" sz="2800" b="1" dirty="0"/>
              <a:t>Cloud Computing</a:t>
            </a:r>
            <a:r>
              <a:rPr lang="en-US" sz="2800" dirty="0"/>
              <a:t>: refers to the delivery of on-demand computing services over the internet on a pay-as-you-go basis.</a:t>
            </a:r>
            <a:br>
              <a:rPr lang="en-US" sz="2800" dirty="0"/>
            </a:br>
            <a:r>
              <a:rPr lang="en-US" sz="2800" dirty="0"/>
              <a:t>(Google Drive, iCloud, Google Photos, etc.)</a:t>
            </a:r>
          </a:p>
          <a:p>
            <a:pPr>
              <a:buFont typeface="Wingdings" panose="05000000000000000000" pitchFamily="2" charset="2"/>
              <a:buChar char="q"/>
            </a:pPr>
            <a:r>
              <a:rPr lang="en-US" sz="2800" b="1" dirty="0"/>
              <a:t>DCs are the heart of cloud computing.</a:t>
            </a:r>
          </a:p>
          <a:p>
            <a:pPr>
              <a:buFont typeface="Wingdings" panose="05000000000000000000" pitchFamily="2" charset="2"/>
              <a:buChar char="q"/>
            </a:pPr>
            <a:endParaRPr lang="en-US" sz="2800" dirty="0"/>
          </a:p>
          <a:p>
            <a:pPr>
              <a:buFont typeface="Wingdings" panose="05000000000000000000" pitchFamily="2" charset="2"/>
              <a:buChar char="q"/>
            </a:pPr>
            <a:endParaRPr lang="en-IL" sz="2800" dirty="0"/>
          </a:p>
        </p:txBody>
      </p:sp>
      <p:sp>
        <p:nvSpPr>
          <p:cNvPr id="4" name="Footer Placeholder 3">
            <a:extLst>
              <a:ext uri="{FF2B5EF4-FFF2-40B4-BE49-F238E27FC236}">
                <a16:creationId xmlns:a16="http://schemas.microsoft.com/office/drawing/2014/main" id="{7A89BF59-028D-12A3-DB6D-CEEB208FF7C5}"/>
              </a:ext>
            </a:extLst>
          </p:cNvPr>
          <p:cNvSpPr>
            <a:spLocks noGrp="1"/>
          </p:cNvSpPr>
          <p:nvPr>
            <p:ph type="ftr" sz="quarter" idx="11"/>
          </p:nvPr>
        </p:nvSpPr>
        <p:spPr/>
        <p:txBody>
          <a:bodyPr/>
          <a:lstStyle/>
          <a:p>
            <a:r>
              <a:rPr lang="en-US" dirty="0"/>
              <a:t>background</a:t>
            </a:r>
          </a:p>
        </p:txBody>
      </p:sp>
      <p:sp>
        <p:nvSpPr>
          <p:cNvPr id="5" name="Slide Number Placeholder 4">
            <a:extLst>
              <a:ext uri="{FF2B5EF4-FFF2-40B4-BE49-F238E27FC236}">
                <a16:creationId xmlns:a16="http://schemas.microsoft.com/office/drawing/2014/main" id="{64B6FE8C-5D18-E9C3-14A9-4F04F9711EF7}"/>
              </a:ext>
            </a:extLst>
          </p:cNvPr>
          <p:cNvSpPr>
            <a:spLocks noGrp="1"/>
          </p:cNvSpPr>
          <p:nvPr>
            <p:ph type="sldNum" sz="quarter" idx="12"/>
          </p:nvPr>
        </p:nvSpPr>
        <p:spPr/>
        <p:txBody>
          <a:bodyPr/>
          <a:lstStyle/>
          <a:p>
            <a:fld id="{4FAB73BC-B049-4115-A692-8D63A059BFB8}" type="slidenum">
              <a:rPr lang="en-US" smtClean="0"/>
              <a:t>4</a:t>
            </a:fld>
            <a:endParaRPr lang="en-US" dirty="0"/>
          </a:p>
        </p:txBody>
      </p:sp>
      <p:pic>
        <p:nvPicPr>
          <p:cNvPr id="6" name="Picture 5">
            <a:extLst>
              <a:ext uri="{FF2B5EF4-FFF2-40B4-BE49-F238E27FC236}">
                <a16:creationId xmlns:a16="http://schemas.microsoft.com/office/drawing/2014/main" id="{482ED71C-CA10-F110-4C5D-7BB31A22890C}"/>
              </a:ext>
            </a:extLst>
          </p:cNvPr>
          <p:cNvPicPr>
            <a:picLocks noChangeAspect="1"/>
          </p:cNvPicPr>
          <p:nvPr/>
        </p:nvPicPr>
        <p:blipFill>
          <a:blip r:embed="rId3"/>
          <a:stretch>
            <a:fillRect/>
          </a:stretch>
        </p:blipFill>
        <p:spPr>
          <a:xfrm>
            <a:off x="4964804" y="795769"/>
            <a:ext cx="1901082" cy="602679"/>
          </a:xfrm>
          <a:prstGeom prst="rect">
            <a:avLst/>
          </a:prstGeom>
        </p:spPr>
      </p:pic>
      <p:pic>
        <p:nvPicPr>
          <p:cNvPr id="8" name="Picture 7">
            <a:extLst>
              <a:ext uri="{FF2B5EF4-FFF2-40B4-BE49-F238E27FC236}">
                <a16:creationId xmlns:a16="http://schemas.microsoft.com/office/drawing/2014/main" id="{8EC752C9-8112-033B-89AF-BF9530E4FA58}"/>
              </a:ext>
            </a:extLst>
          </p:cNvPr>
          <p:cNvPicPr>
            <a:picLocks noChangeAspect="1"/>
          </p:cNvPicPr>
          <p:nvPr/>
        </p:nvPicPr>
        <p:blipFill>
          <a:blip r:embed="rId4"/>
          <a:stretch>
            <a:fillRect/>
          </a:stretch>
        </p:blipFill>
        <p:spPr>
          <a:xfrm>
            <a:off x="7317898" y="309509"/>
            <a:ext cx="2194705" cy="1657494"/>
          </a:xfrm>
          <a:prstGeom prst="rect">
            <a:avLst/>
          </a:prstGeom>
          <a:ln>
            <a:noFill/>
          </a:ln>
          <a:effectLst>
            <a:softEdge rad="112500"/>
          </a:effectLst>
        </p:spPr>
      </p:pic>
      <p:pic>
        <p:nvPicPr>
          <p:cNvPr id="9" name="Picture 8">
            <a:extLst>
              <a:ext uri="{FF2B5EF4-FFF2-40B4-BE49-F238E27FC236}">
                <a16:creationId xmlns:a16="http://schemas.microsoft.com/office/drawing/2014/main" id="{6FF02A9B-B529-C365-AEF2-2D50F89D6874}"/>
              </a:ext>
            </a:extLst>
          </p:cNvPr>
          <p:cNvPicPr>
            <a:picLocks noChangeAspect="1"/>
          </p:cNvPicPr>
          <p:nvPr/>
        </p:nvPicPr>
        <p:blipFill>
          <a:blip r:embed="rId5"/>
          <a:stretch>
            <a:fillRect/>
          </a:stretch>
        </p:blipFill>
        <p:spPr>
          <a:xfrm>
            <a:off x="9964615" y="345267"/>
            <a:ext cx="1967721" cy="1657494"/>
          </a:xfrm>
          <a:prstGeom prst="rect">
            <a:avLst/>
          </a:prstGeom>
          <a:ln>
            <a:noFill/>
          </a:ln>
          <a:effectLst>
            <a:softEdge rad="112500"/>
          </a:effectLst>
        </p:spPr>
      </p:pic>
    </p:spTree>
    <p:extLst>
      <p:ext uri="{BB962C8B-B14F-4D97-AF65-F5344CB8AC3E}">
        <p14:creationId xmlns:p14="http://schemas.microsoft.com/office/powerpoint/2010/main" val="99104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75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anim calcmode="lin" valueType="num">
                                      <p:cBhvr>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anim calcmode="lin" valueType="num">
                                      <p:cBhvr>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22" presetClass="entr" presetSubtype="4"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75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750"/>
                                        <p:tgtEl>
                                          <p:spTgt spid="9"/>
                                        </p:tgtEl>
                                      </p:cBhvr>
                                    </p:animEffect>
                                  </p:childTnLst>
                                </p:cTn>
                              </p:par>
                              <p:par>
                                <p:cTn id="28" presetID="42" presetClass="entr" presetSubtype="0" fill="hold" nodeType="with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anim calcmode="lin" valueType="num">
                                      <p:cBhvr>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2" dur="500" fill="hold"/>
                                        <p:tgtEl>
                                          <p:spTgt spid="3">
                                            <p:txEl>
                                              <p:pRg st="2" end="2"/>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500"/>
                                        <p:tgtEl>
                                          <p:spTgt spid="3">
                                            <p:txEl>
                                              <p:pRg st="3" end="3"/>
                                            </p:txEl>
                                          </p:spTgt>
                                        </p:tgtEl>
                                      </p:cBhvr>
                                    </p:animEffect>
                                    <p:anim calcmode="lin" valueType="num">
                                      <p:cBhvr>
                                        <p:cTn id="3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C25FA-C95A-1F66-F512-2CBF0F964675}"/>
              </a:ext>
            </a:extLst>
          </p:cNvPr>
          <p:cNvSpPr>
            <a:spLocks noGrp="1"/>
          </p:cNvSpPr>
          <p:nvPr>
            <p:ph type="title"/>
          </p:nvPr>
        </p:nvSpPr>
        <p:spPr/>
        <p:txBody>
          <a:bodyPr/>
          <a:lstStyle/>
          <a:p>
            <a:r>
              <a:rPr lang="en-US" dirty="0"/>
              <a:t>Power consumption during live migration</a:t>
            </a:r>
            <a:endParaRPr lang="en-IL" dirty="0"/>
          </a:p>
        </p:txBody>
      </p:sp>
      <p:sp>
        <p:nvSpPr>
          <p:cNvPr id="3" name="Content Placeholder 2">
            <a:extLst>
              <a:ext uri="{FF2B5EF4-FFF2-40B4-BE49-F238E27FC236}">
                <a16:creationId xmlns:a16="http://schemas.microsoft.com/office/drawing/2014/main" id="{52075CD5-E371-5587-4514-C4B337A1CCC9}"/>
              </a:ext>
            </a:extLst>
          </p:cNvPr>
          <p:cNvSpPr>
            <a:spLocks noGrp="1"/>
          </p:cNvSpPr>
          <p:nvPr>
            <p:ph idx="1"/>
          </p:nvPr>
        </p:nvSpPr>
        <p:spPr>
          <a:xfrm>
            <a:off x="1024128" y="2084832"/>
            <a:ext cx="6105877" cy="4023360"/>
          </a:xfrm>
        </p:spPr>
        <p:txBody>
          <a:bodyPr>
            <a:normAutofit lnSpcReduction="10000"/>
          </a:bodyPr>
          <a:lstStyle/>
          <a:p>
            <a:pPr>
              <a:buFont typeface="Wingdings" panose="05000000000000000000" pitchFamily="2" charset="2"/>
              <a:buChar char="q"/>
            </a:pPr>
            <a:r>
              <a:rPr lang="en-US" sz="3200" u="sng" dirty="0"/>
              <a:t>Experimental system:</a:t>
            </a:r>
          </a:p>
          <a:p>
            <a:pPr lvl="1">
              <a:buFont typeface="Wingdings" panose="05000000000000000000" pitchFamily="2" charset="2"/>
              <a:buChar char="q"/>
            </a:pPr>
            <a:r>
              <a:rPr lang="en-US" sz="2800" dirty="0"/>
              <a:t>Xen hypervisor for the x86   architecture.</a:t>
            </a:r>
          </a:p>
          <a:p>
            <a:pPr lvl="1">
              <a:buFont typeface="Wingdings" panose="05000000000000000000" pitchFamily="2" charset="2"/>
              <a:buChar char="q"/>
            </a:pPr>
            <a:r>
              <a:rPr lang="en-US" sz="2800" b="1" dirty="0"/>
              <a:t>Processor with 4 cores, VM on each core, benchmark on every VM.</a:t>
            </a:r>
          </a:p>
          <a:p>
            <a:pPr lvl="1">
              <a:buFont typeface="Wingdings" panose="05000000000000000000" pitchFamily="2" charset="2"/>
              <a:buChar char="q"/>
            </a:pPr>
            <a:r>
              <a:rPr lang="en-US" sz="2800" dirty="0"/>
              <a:t>Source and destination server. </a:t>
            </a:r>
          </a:p>
          <a:p>
            <a:pPr lvl="1">
              <a:buFont typeface="Wingdings" panose="05000000000000000000" pitchFamily="2" charset="2"/>
              <a:buChar char="q"/>
            </a:pPr>
            <a:r>
              <a:rPr lang="en-US" sz="2800" dirty="0"/>
              <a:t>domain 0 handles most of the migration activities.</a:t>
            </a:r>
          </a:p>
          <a:p>
            <a:pPr lvl="1">
              <a:buFont typeface="Wingdings" panose="05000000000000000000" pitchFamily="2" charset="2"/>
              <a:buChar char="q"/>
            </a:pPr>
            <a:r>
              <a:rPr lang="en-US" sz="2800" dirty="0"/>
              <a:t>Focus on </a:t>
            </a:r>
            <a:r>
              <a:rPr lang="en-US" sz="2800" b="1" dirty="0"/>
              <a:t>twolf &amp; gap </a:t>
            </a:r>
            <a:r>
              <a:rPr lang="en-US" sz="2800" dirty="0"/>
              <a:t>benchmark migration.</a:t>
            </a:r>
          </a:p>
        </p:txBody>
      </p:sp>
      <p:sp>
        <p:nvSpPr>
          <p:cNvPr id="4" name="Footer Placeholder 3">
            <a:extLst>
              <a:ext uri="{FF2B5EF4-FFF2-40B4-BE49-F238E27FC236}">
                <a16:creationId xmlns:a16="http://schemas.microsoft.com/office/drawing/2014/main" id="{CBD643A6-7B9A-FC96-8E8C-8E59C522D406}"/>
              </a:ext>
            </a:extLst>
          </p:cNvPr>
          <p:cNvSpPr>
            <a:spLocks noGrp="1"/>
          </p:cNvSpPr>
          <p:nvPr>
            <p:ph type="ftr" sz="quarter" idx="11"/>
          </p:nvPr>
        </p:nvSpPr>
        <p:spPr/>
        <p:txBody>
          <a:bodyPr/>
          <a:lstStyle/>
          <a:p>
            <a:r>
              <a:rPr lang="en-US" dirty="0"/>
              <a:t>Power consumption optimization</a:t>
            </a:r>
          </a:p>
        </p:txBody>
      </p:sp>
      <p:sp>
        <p:nvSpPr>
          <p:cNvPr id="5" name="Slide Number Placeholder 4">
            <a:extLst>
              <a:ext uri="{FF2B5EF4-FFF2-40B4-BE49-F238E27FC236}">
                <a16:creationId xmlns:a16="http://schemas.microsoft.com/office/drawing/2014/main" id="{6C1B1560-F47C-E909-EC9E-54FF6B5F307E}"/>
              </a:ext>
            </a:extLst>
          </p:cNvPr>
          <p:cNvSpPr>
            <a:spLocks noGrp="1"/>
          </p:cNvSpPr>
          <p:nvPr>
            <p:ph type="sldNum" sz="quarter" idx="12"/>
          </p:nvPr>
        </p:nvSpPr>
        <p:spPr/>
        <p:txBody>
          <a:bodyPr/>
          <a:lstStyle/>
          <a:p>
            <a:fld id="{4FAB73BC-B049-4115-A692-8D63A059BFB8}" type="slidenum">
              <a:rPr lang="en-US" smtClean="0"/>
              <a:t>40</a:t>
            </a:fld>
            <a:endParaRPr lang="en-US" dirty="0"/>
          </a:p>
        </p:txBody>
      </p:sp>
      <p:pic>
        <p:nvPicPr>
          <p:cNvPr id="1026" name="Picture 2">
            <a:extLst>
              <a:ext uri="{FF2B5EF4-FFF2-40B4-BE49-F238E27FC236}">
                <a16:creationId xmlns:a16="http://schemas.microsoft.com/office/drawing/2014/main" id="{91AA872C-3564-FF0C-752A-0AF792368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028" y="1811436"/>
            <a:ext cx="4889339" cy="2820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7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C25FA-C95A-1F66-F512-2CBF0F964675}"/>
              </a:ext>
            </a:extLst>
          </p:cNvPr>
          <p:cNvSpPr>
            <a:spLocks noGrp="1"/>
          </p:cNvSpPr>
          <p:nvPr>
            <p:ph type="title"/>
          </p:nvPr>
        </p:nvSpPr>
        <p:spPr>
          <a:xfrm>
            <a:off x="1024128" y="585216"/>
            <a:ext cx="5239439" cy="1499616"/>
          </a:xfrm>
        </p:spPr>
        <p:txBody>
          <a:bodyPr vert="horz" lIns="91440" tIns="45720" rIns="91440" bIns="45720" rtlCol="0" anchor="ctr">
            <a:normAutofit/>
          </a:bodyPr>
          <a:lstStyle/>
          <a:p>
            <a:r>
              <a:rPr lang="en-US" sz="4800" dirty="0"/>
              <a:t>Twolf VS gap migration</a:t>
            </a:r>
            <a:endParaRPr lang="en-IL" sz="4800" dirty="0"/>
          </a:p>
        </p:txBody>
      </p:sp>
      <p:sp>
        <p:nvSpPr>
          <p:cNvPr id="4" name="Footer Placeholder 3">
            <a:extLst>
              <a:ext uri="{FF2B5EF4-FFF2-40B4-BE49-F238E27FC236}">
                <a16:creationId xmlns:a16="http://schemas.microsoft.com/office/drawing/2014/main" id="{CBD643A6-7B9A-FC96-8E8C-8E59C522D406}"/>
              </a:ext>
            </a:extLst>
          </p:cNvPr>
          <p:cNvSpPr>
            <a:spLocks noGrp="1"/>
          </p:cNvSpPr>
          <p:nvPr>
            <p:ph type="ftr" sz="quarter" idx="11"/>
          </p:nvPr>
        </p:nvSpPr>
        <p:spPr>
          <a:xfrm>
            <a:off x="4842932" y="6470704"/>
            <a:ext cx="5901459" cy="274320"/>
          </a:xfrm>
        </p:spPr>
        <p:txBody>
          <a:bodyPr>
            <a:normAutofit/>
          </a:bodyPr>
          <a:lstStyle/>
          <a:p>
            <a:r>
              <a:rPr lang="en-US" dirty="0"/>
              <a:t>Power consumption optimization</a:t>
            </a:r>
          </a:p>
        </p:txBody>
      </p:sp>
      <p:sp>
        <p:nvSpPr>
          <p:cNvPr id="5" name="Slide Number Placeholder 4">
            <a:extLst>
              <a:ext uri="{FF2B5EF4-FFF2-40B4-BE49-F238E27FC236}">
                <a16:creationId xmlns:a16="http://schemas.microsoft.com/office/drawing/2014/main" id="{6C1B1560-F47C-E909-EC9E-54FF6B5F307E}"/>
              </a:ext>
            </a:extLst>
          </p:cNvPr>
          <p:cNvSpPr>
            <a:spLocks noGrp="1"/>
          </p:cNvSpPr>
          <p:nvPr>
            <p:ph type="sldNum" sz="quarter" idx="12"/>
          </p:nvPr>
        </p:nvSpPr>
        <p:spPr>
          <a:xfrm>
            <a:off x="10837333" y="6470704"/>
            <a:ext cx="973667" cy="274320"/>
          </a:xfrm>
        </p:spPr>
        <p:txBody>
          <a:bodyPr>
            <a:normAutofit/>
          </a:bodyPr>
          <a:lstStyle/>
          <a:p>
            <a:pPr>
              <a:spcAft>
                <a:spcPts val="600"/>
              </a:spcAft>
            </a:pPr>
            <a:fld id="{4FAB73BC-B049-4115-A692-8D63A059BFB8}" type="slidenum">
              <a:rPr lang="en-US" smtClean="0"/>
              <a:pPr>
                <a:spcAft>
                  <a:spcPts val="600"/>
                </a:spcAft>
              </a:pPr>
              <a:t>41</a:t>
            </a:fld>
            <a:endParaRPr lang="en-US"/>
          </a:p>
        </p:txBody>
      </p:sp>
      <p:pic>
        <p:nvPicPr>
          <p:cNvPr id="2052" name="Picture 4">
            <a:extLst>
              <a:ext uri="{FF2B5EF4-FFF2-40B4-BE49-F238E27FC236}">
                <a16:creationId xmlns:a16="http://schemas.microsoft.com/office/drawing/2014/main" id="{015E28E2-42D9-144D-2500-497CF1094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187" y="525996"/>
            <a:ext cx="5366635" cy="29030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32B2C14-F712-6349-6D03-49062052E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4496" y="3429000"/>
            <a:ext cx="5006868" cy="29030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13">
            <a:extLst>
              <a:ext uri="{FF2B5EF4-FFF2-40B4-BE49-F238E27FC236}">
                <a16:creationId xmlns:a16="http://schemas.microsoft.com/office/drawing/2014/main" id="{1481FAA2-AE29-22FD-0AE3-9AB2B4611ED6}"/>
              </a:ext>
            </a:extLst>
          </p:cNvPr>
          <p:cNvGraphicFramePr>
            <a:graphicFrameLocks noGrp="1"/>
          </p:cNvGraphicFramePr>
          <p:nvPr>
            <p:ph idx="1"/>
            <p:extLst>
              <p:ext uri="{D42A27DB-BD31-4B8C-83A1-F6EECF244321}">
                <p14:modId xmlns:p14="http://schemas.microsoft.com/office/powerpoint/2010/main" val="187888106"/>
              </p:ext>
            </p:extLst>
          </p:nvPr>
        </p:nvGraphicFramePr>
        <p:xfrm>
          <a:off x="409178" y="2080548"/>
          <a:ext cx="6007008" cy="1588048"/>
        </p:xfrm>
        <a:graphic>
          <a:graphicData uri="http://schemas.openxmlformats.org/drawingml/2006/table">
            <a:tbl>
              <a:tblPr firstRow="1" bandRow="1">
                <a:tableStyleId>{5C22544A-7EE6-4342-B048-85BDC9FD1C3A}</a:tableStyleId>
              </a:tblPr>
              <a:tblGrid>
                <a:gridCol w="2045129">
                  <a:extLst>
                    <a:ext uri="{9D8B030D-6E8A-4147-A177-3AD203B41FA5}">
                      <a16:colId xmlns:a16="http://schemas.microsoft.com/office/drawing/2014/main" val="638493741"/>
                    </a:ext>
                  </a:extLst>
                </a:gridCol>
                <a:gridCol w="1923794">
                  <a:extLst>
                    <a:ext uri="{9D8B030D-6E8A-4147-A177-3AD203B41FA5}">
                      <a16:colId xmlns:a16="http://schemas.microsoft.com/office/drawing/2014/main" val="4280938514"/>
                    </a:ext>
                  </a:extLst>
                </a:gridCol>
                <a:gridCol w="2038085">
                  <a:extLst>
                    <a:ext uri="{9D8B030D-6E8A-4147-A177-3AD203B41FA5}">
                      <a16:colId xmlns:a16="http://schemas.microsoft.com/office/drawing/2014/main" val="1207740817"/>
                    </a:ext>
                  </a:extLst>
                </a:gridCol>
              </a:tblGrid>
              <a:tr h="397012">
                <a:tc>
                  <a:txBody>
                    <a:bodyPr/>
                    <a:lstStyle/>
                    <a:p>
                      <a:pPr algn="ctr"/>
                      <a:endParaRPr lang="en-IL" dirty="0"/>
                    </a:p>
                  </a:txBody>
                  <a:tcPr anchor="ctr"/>
                </a:tc>
                <a:tc>
                  <a:txBody>
                    <a:bodyPr/>
                    <a:lstStyle/>
                    <a:p>
                      <a:pPr algn="ctr"/>
                      <a:r>
                        <a:rPr lang="en-US" dirty="0"/>
                        <a:t>Twolf</a:t>
                      </a:r>
                      <a:endParaRPr lang="en-IL" dirty="0"/>
                    </a:p>
                  </a:txBody>
                  <a:tcPr anchor="ctr"/>
                </a:tc>
                <a:tc>
                  <a:txBody>
                    <a:bodyPr/>
                    <a:lstStyle/>
                    <a:p>
                      <a:pPr algn="ctr"/>
                      <a:r>
                        <a:rPr lang="en-US" dirty="0"/>
                        <a:t>gap</a:t>
                      </a:r>
                      <a:endParaRPr lang="en-IL" dirty="0"/>
                    </a:p>
                  </a:txBody>
                  <a:tcPr anchor="ctr"/>
                </a:tc>
                <a:extLst>
                  <a:ext uri="{0D108BD9-81ED-4DB2-BD59-A6C34878D82A}">
                    <a16:rowId xmlns:a16="http://schemas.microsoft.com/office/drawing/2014/main" val="3659865601"/>
                  </a:ext>
                </a:extLst>
              </a:tr>
              <a:tr h="397012">
                <a:tc>
                  <a:txBody>
                    <a:bodyPr/>
                    <a:lstStyle/>
                    <a:p>
                      <a:pPr algn="ctr"/>
                      <a:r>
                        <a:rPr lang="en-US" dirty="0"/>
                        <a:t>Memory intensive</a:t>
                      </a:r>
                      <a:endParaRPr lang="en-IL" dirty="0"/>
                    </a:p>
                  </a:txBody>
                  <a:tcPr anchor="ctr"/>
                </a:tc>
                <a:tc>
                  <a:txBody>
                    <a:bodyPr/>
                    <a:lstStyle/>
                    <a:p>
                      <a:pPr algn="ctr"/>
                      <a:r>
                        <a:rPr lang="en-US" dirty="0"/>
                        <a:t>The least </a:t>
                      </a:r>
                      <a:endParaRPr lang="en-IL" dirty="0"/>
                    </a:p>
                  </a:txBody>
                  <a:tcPr anchor="ctr"/>
                </a:tc>
                <a:tc>
                  <a:txBody>
                    <a:bodyPr/>
                    <a:lstStyle/>
                    <a:p>
                      <a:pPr algn="ctr"/>
                      <a:r>
                        <a:rPr lang="en-US" dirty="0"/>
                        <a:t>The most (write)</a:t>
                      </a:r>
                      <a:endParaRPr lang="en-IL" dirty="0"/>
                    </a:p>
                  </a:txBody>
                  <a:tcPr anchor="ctr"/>
                </a:tc>
                <a:extLst>
                  <a:ext uri="{0D108BD9-81ED-4DB2-BD59-A6C34878D82A}">
                    <a16:rowId xmlns:a16="http://schemas.microsoft.com/office/drawing/2014/main" val="1579999126"/>
                  </a:ext>
                </a:extLst>
              </a:tr>
              <a:tr h="397012">
                <a:tc>
                  <a:txBody>
                    <a:bodyPr/>
                    <a:lstStyle/>
                    <a:p>
                      <a:pPr algn="ctr"/>
                      <a:r>
                        <a:rPr lang="en-US" dirty="0"/>
                        <a:t>Memory footprint</a:t>
                      </a:r>
                      <a:endParaRPr lang="en-IL" dirty="0"/>
                    </a:p>
                  </a:txBody>
                  <a:tcPr anchor="ctr"/>
                </a:tc>
                <a:tc>
                  <a:txBody>
                    <a:bodyPr/>
                    <a:lstStyle/>
                    <a:p>
                      <a:pPr algn="ctr"/>
                      <a:r>
                        <a:rPr lang="en-US" dirty="0"/>
                        <a:t>~3.5MB</a:t>
                      </a:r>
                      <a:endParaRPr lang="en-IL" dirty="0"/>
                    </a:p>
                  </a:txBody>
                  <a:tcPr anchor="ctr"/>
                </a:tc>
                <a:tc>
                  <a:txBody>
                    <a:bodyPr/>
                    <a:lstStyle/>
                    <a:p>
                      <a:pPr algn="ctr"/>
                      <a:r>
                        <a:rPr lang="en-US" dirty="0"/>
                        <a:t>~200MB</a:t>
                      </a:r>
                      <a:endParaRPr lang="en-IL" dirty="0"/>
                    </a:p>
                  </a:txBody>
                  <a:tcPr anchor="ctr"/>
                </a:tc>
                <a:extLst>
                  <a:ext uri="{0D108BD9-81ED-4DB2-BD59-A6C34878D82A}">
                    <a16:rowId xmlns:a16="http://schemas.microsoft.com/office/drawing/2014/main" val="450314576"/>
                  </a:ext>
                </a:extLst>
              </a:tr>
              <a:tr h="397012">
                <a:tc>
                  <a:txBody>
                    <a:bodyPr/>
                    <a:lstStyle/>
                    <a:p>
                      <a:pPr algn="ctr"/>
                      <a:r>
                        <a:rPr lang="en-US" dirty="0"/>
                        <a:t>Time to complete</a:t>
                      </a:r>
                      <a:endParaRPr lang="en-IL" dirty="0"/>
                    </a:p>
                  </a:txBody>
                  <a:tcPr anchor="ctr"/>
                </a:tc>
                <a:tc>
                  <a:txBody>
                    <a:bodyPr/>
                    <a:lstStyle/>
                    <a:p>
                      <a:pPr algn="ctr"/>
                      <a:r>
                        <a:rPr lang="en-US" dirty="0"/>
                        <a:t>~8s</a:t>
                      </a:r>
                      <a:endParaRPr lang="en-IL" dirty="0"/>
                    </a:p>
                  </a:txBody>
                  <a:tcPr anchor="ctr"/>
                </a:tc>
                <a:tc>
                  <a:txBody>
                    <a:bodyPr/>
                    <a:lstStyle/>
                    <a:p>
                      <a:pPr algn="ctr"/>
                      <a:r>
                        <a:rPr lang="en-US" dirty="0"/>
                        <a:t>~20s</a:t>
                      </a:r>
                      <a:endParaRPr lang="en-IL" dirty="0"/>
                    </a:p>
                  </a:txBody>
                  <a:tcPr anchor="ctr"/>
                </a:tc>
                <a:extLst>
                  <a:ext uri="{0D108BD9-81ED-4DB2-BD59-A6C34878D82A}">
                    <a16:rowId xmlns:a16="http://schemas.microsoft.com/office/drawing/2014/main" val="4008314476"/>
                  </a:ext>
                </a:extLst>
              </a:tr>
            </a:tbl>
          </a:graphicData>
        </a:graphic>
      </p:graphicFrame>
      <p:sp>
        <p:nvSpPr>
          <p:cNvPr id="3" name="Freeform: Shape 2">
            <a:extLst>
              <a:ext uri="{FF2B5EF4-FFF2-40B4-BE49-F238E27FC236}">
                <a16:creationId xmlns:a16="http://schemas.microsoft.com/office/drawing/2014/main" id="{9B03FD9A-253D-47E8-AE32-CD88B299DB9A}"/>
              </a:ext>
            </a:extLst>
          </p:cNvPr>
          <p:cNvSpPr/>
          <p:nvPr/>
        </p:nvSpPr>
        <p:spPr>
          <a:xfrm>
            <a:off x="7173951" y="1616927"/>
            <a:ext cx="3698488" cy="535258"/>
          </a:xfrm>
          <a:custGeom>
            <a:avLst/>
            <a:gdLst>
              <a:gd name="connsiteX0" fmla="*/ 0 w 3698488"/>
              <a:gd name="connsiteY0" fmla="*/ 241610 h 535258"/>
              <a:gd name="connsiteX1" fmla="*/ 11151 w 3698488"/>
              <a:gd name="connsiteY1" fmla="*/ 223024 h 535258"/>
              <a:gd name="connsiteX2" fmla="*/ 26020 w 3698488"/>
              <a:gd name="connsiteY2" fmla="*/ 197005 h 535258"/>
              <a:gd name="connsiteX3" fmla="*/ 40888 w 3698488"/>
              <a:gd name="connsiteY3" fmla="*/ 189571 h 535258"/>
              <a:gd name="connsiteX4" fmla="*/ 59473 w 3698488"/>
              <a:gd name="connsiteY4" fmla="*/ 200722 h 535258"/>
              <a:gd name="connsiteX5" fmla="*/ 66908 w 3698488"/>
              <a:gd name="connsiteY5" fmla="*/ 211873 h 535258"/>
              <a:gd name="connsiteX6" fmla="*/ 78059 w 3698488"/>
              <a:gd name="connsiteY6" fmla="*/ 230458 h 535258"/>
              <a:gd name="connsiteX7" fmla="*/ 92927 w 3698488"/>
              <a:gd name="connsiteY7" fmla="*/ 241610 h 535258"/>
              <a:gd name="connsiteX8" fmla="*/ 107795 w 3698488"/>
              <a:gd name="connsiteY8" fmla="*/ 256478 h 535258"/>
              <a:gd name="connsiteX9" fmla="*/ 144966 w 3698488"/>
              <a:gd name="connsiteY9" fmla="*/ 263912 h 535258"/>
              <a:gd name="connsiteX10" fmla="*/ 178420 w 3698488"/>
              <a:gd name="connsiteY10" fmla="*/ 260195 h 535258"/>
              <a:gd name="connsiteX11" fmla="*/ 215590 w 3698488"/>
              <a:gd name="connsiteY11" fmla="*/ 237893 h 535258"/>
              <a:gd name="connsiteX12" fmla="*/ 304800 w 3698488"/>
              <a:gd name="connsiteY12" fmla="*/ 234175 h 535258"/>
              <a:gd name="connsiteX13" fmla="*/ 319669 w 3698488"/>
              <a:gd name="connsiteY13" fmla="*/ 215590 h 535258"/>
              <a:gd name="connsiteX14" fmla="*/ 330820 w 3698488"/>
              <a:gd name="connsiteY14" fmla="*/ 211873 h 535258"/>
              <a:gd name="connsiteX15" fmla="*/ 371708 w 3698488"/>
              <a:gd name="connsiteY15" fmla="*/ 215590 h 535258"/>
              <a:gd name="connsiteX16" fmla="*/ 397727 w 3698488"/>
              <a:gd name="connsiteY16" fmla="*/ 230458 h 535258"/>
              <a:gd name="connsiteX17" fmla="*/ 494371 w 3698488"/>
              <a:gd name="connsiteY17" fmla="*/ 230458 h 535258"/>
              <a:gd name="connsiteX18" fmla="*/ 505522 w 3698488"/>
              <a:gd name="connsiteY18" fmla="*/ 241610 h 535258"/>
              <a:gd name="connsiteX19" fmla="*/ 524108 w 3698488"/>
              <a:gd name="connsiteY19" fmla="*/ 249044 h 535258"/>
              <a:gd name="connsiteX20" fmla="*/ 542693 w 3698488"/>
              <a:gd name="connsiteY20" fmla="*/ 260195 h 535258"/>
              <a:gd name="connsiteX21" fmla="*/ 605883 w 3698488"/>
              <a:gd name="connsiteY21" fmla="*/ 252761 h 535258"/>
              <a:gd name="connsiteX22" fmla="*/ 620751 w 3698488"/>
              <a:gd name="connsiteY22" fmla="*/ 241610 h 535258"/>
              <a:gd name="connsiteX23" fmla="*/ 639337 w 3698488"/>
              <a:gd name="connsiteY23" fmla="*/ 237893 h 535258"/>
              <a:gd name="connsiteX24" fmla="*/ 657922 w 3698488"/>
              <a:gd name="connsiteY24" fmla="*/ 219307 h 535258"/>
              <a:gd name="connsiteX25" fmla="*/ 669073 w 3698488"/>
              <a:gd name="connsiteY25" fmla="*/ 223024 h 535258"/>
              <a:gd name="connsiteX26" fmla="*/ 687659 w 3698488"/>
              <a:gd name="connsiteY26" fmla="*/ 237893 h 535258"/>
              <a:gd name="connsiteX27" fmla="*/ 698810 w 3698488"/>
              <a:gd name="connsiteY27" fmla="*/ 249044 h 535258"/>
              <a:gd name="connsiteX28" fmla="*/ 762000 w 3698488"/>
              <a:gd name="connsiteY28" fmla="*/ 237893 h 535258"/>
              <a:gd name="connsiteX29" fmla="*/ 784303 w 3698488"/>
              <a:gd name="connsiteY29" fmla="*/ 211873 h 535258"/>
              <a:gd name="connsiteX30" fmla="*/ 795454 w 3698488"/>
              <a:gd name="connsiteY30" fmla="*/ 234175 h 535258"/>
              <a:gd name="connsiteX31" fmla="*/ 817756 w 3698488"/>
              <a:gd name="connsiteY31" fmla="*/ 260195 h 535258"/>
              <a:gd name="connsiteX32" fmla="*/ 832625 w 3698488"/>
              <a:gd name="connsiteY32" fmla="*/ 267629 h 535258"/>
              <a:gd name="connsiteX33" fmla="*/ 858644 w 3698488"/>
              <a:gd name="connsiteY33" fmla="*/ 260195 h 535258"/>
              <a:gd name="connsiteX34" fmla="*/ 869795 w 3698488"/>
              <a:gd name="connsiteY34" fmla="*/ 234175 h 535258"/>
              <a:gd name="connsiteX35" fmla="*/ 888381 w 3698488"/>
              <a:gd name="connsiteY35" fmla="*/ 200722 h 535258"/>
              <a:gd name="connsiteX36" fmla="*/ 899532 w 3698488"/>
              <a:gd name="connsiteY36" fmla="*/ 152400 h 535258"/>
              <a:gd name="connsiteX37" fmla="*/ 906966 w 3698488"/>
              <a:gd name="connsiteY37" fmla="*/ 163551 h 535258"/>
              <a:gd name="connsiteX38" fmla="*/ 914400 w 3698488"/>
              <a:gd name="connsiteY38" fmla="*/ 182136 h 535258"/>
              <a:gd name="connsiteX39" fmla="*/ 921834 w 3698488"/>
              <a:gd name="connsiteY39" fmla="*/ 189571 h 535258"/>
              <a:gd name="connsiteX40" fmla="*/ 925551 w 3698488"/>
              <a:gd name="connsiteY40" fmla="*/ 200722 h 535258"/>
              <a:gd name="connsiteX41" fmla="*/ 951571 w 3698488"/>
              <a:gd name="connsiteY41" fmla="*/ 211873 h 535258"/>
              <a:gd name="connsiteX42" fmla="*/ 999893 w 3698488"/>
              <a:gd name="connsiteY42" fmla="*/ 223024 h 535258"/>
              <a:gd name="connsiteX43" fmla="*/ 1074234 w 3698488"/>
              <a:gd name="connsiteY43" fmla="*/ 193288 h 535258"/>
              <a:gd name="connsiteX44" fmla="*/ 1085386 w 3698488"/>
              <a:gd name="connsiteY44" fmla="*/ 22302 h 535258"/>
              <a:gd name="connsiteX45" fmla="*/ 1100254 w 3698488"/>
              <a:gd name="connsiteY45" fmla="*/ 3717 h 535258"/>
              <a:gd name="connsiteX46" fmla="*/ 1118839 w 3698488"/>
              <a:gd name="connsiteY46" fmla="*/ 0 h 535258"/>
              <a:gd name="connsiteX47" fmla="*/ 1141142 w 3698488"/>
              <a:gd name="connsiteY47" fmla="*/ 7434 h 535258"/>
              <a:gd name="connsiteX48" fmla="*/ 1144859 w 3698488"/>
              <a:gd name="connsiteY48" fmla="*/ 18585 h 535258"/>
              <a:gd name="connsiteX49" fmla="*/ 1152293 w 3698488"/>
              <a:gd name="connsiteY49" fmla="*/ 33453 h 535258"/>
              <a:gd name="connsiteX50" fmla="*/ 1156010 w 3698488"/>
              <a:gd name="connsiteY50" fmla="*/ 52039 h 535258"/>
              <a:gd name="connsiteX51" fmla="*/ 1159727 w 3698488"/>
              <a:gd name="connsiteY51" fmla="*/ 152400 h 535258"/>
              <a:gd name="connsiteX52" fmla="*/ 1178312 w 3698488"/>
              <a:gd name="connsiteY52" fmla="*/ 96644 h 535258"/>
              <a:gd name="connsiteX53" fmla="*/ 1215483 w 3698488"/>
              <a:gd name="connsiteY53" fmla="*/ 40888 h 535258"/>
              <a:gd name="connsiteX54" fmla="*/ 1230351 w 3698488"/>
              <a:gd name="connsiteY54" fmla="*/ 44605 h 535258"/>
              <a:gd name="connsiteX55" fmla="*/ 1267522 w 3698488"/>
              <a:gd name="connsiteY55" fmla="*/ 63190 h 535258"/>
              <a:gd name="connsiteX56" fmla="*/ 1304693 w 3698488"/>
              <a:gd name="connsiteY56" fmla="*/ 66907 h 535258"/>
              <a:gd name="connsiteX57" fmla="*/ 1308410 w 3698488"/>
              <a:gd name="connsiteY57" fmla="*/ 78058 h 535258"/>
              <a:gd name="connsiteX58" fmla="*/ 1334429 w 3698488"/>
              <a:gd name="connsiteY58" fmla="*/ 100361 h 535258"/>
              <a:gd name="connsiteX59" fmla="*/ 1356732 w 3698488"/>
              <a:gd name="connsiteY59" fmla="*/ 70624 h 535258"/>
              <a:gd name="connsiteX60" fmla="*/ 1379034 w 3698488"/>
              <a:gd name="connsiteY60" fmla="*/ 37171 h 535258"/>
              <a:gd name="connsiteX61" fmla="*/ 1397620 w 3698488"/>
              <a:gd name="connsiteY61" fmla="*/ 14868 h 535258"/>
              <a:gd name="connsiteX62" fmla="*/ 1419922 w 3698488"/>
              <a:gd name="connsiteY62" fmla="*/ 33453 h 535258"/>
              <a:gd name="connsiteX63" fmla="*/ 1423639 w 3698488"/>
              <a:gd name="connsiteY63" fmla="*/ 55756 h 535258"/>
              <a:gd name="connsiteX64" fmla="*/ 1427356 w 3698488"/>
              <a:gd name="connsiteY64" fmla="*/ 70624 h 535258"/>
              <a:gd name="connsiteX65" fmla="*/ 1434790 w 3698488"/>
              <a:gd name="connsiteY65" fmla="*/ 104078 h 535258"/>
              <a:gd name="connsiteX66" fmla="*/ 1486829 w 3698488"/>
              <a:gd name="connsiteY66" fmla="*/ 96644 h 535258"/>
              <a:gd name="connsiteX67" fmla="*/ 1490547 w 3698488"/>
              <a:gd name="connsiteY67" fmla="*/ 81775 h 535258"/>
              <a:gd name="connsiteX68" fmla="*/ 1501698 w 3698488"/>
              <a:gd name="connsiteY68" fmla="*/ 66907 h 535258"/>
              <a:gd name="connsiteX69" fmla="*/ 1509132 w 3698488"/>
              <a:gd name="connsiteY69" fmla="*/ 40888 h 535258"/>
              <a:gd name="connsiteX70" fmla="*/ 1512849 w 3698488"/>
              <a:gd name="connsiteY70" fmla="*/ 22302 h 535258"/>
              <a:gd name="connsiteX71" fmla="*/ 1527717 w 3698488"/>
              <a:gd name="connsiteY71" fmla="*/ 7434 h 535258"/>
              <a:gd name="connsiteX72" fmla="*/ 1542586 w 3698488"/>
              <a:gd name="connsiteY72" fmla="*/ 26019 h 535258"/>
              <a:gd name="connsiteX73" fmla="*/ 1546303 w 3698488"/>
              <a:gd name="connsiteY73" fmla="*/ 44605 h 535258"/>
              <a:gd name="connsiteX74" fmla="*/ 1550020 w 3698488"/>
              <a:gd name="connsiteY74" fmla="*/ 59473 h 535258"/>
              <a:gd name="connsiteX75" fmla="*/ 1557454 w 3698488"/>
              <a:gd name="connsiteY75" fmla="*/ 74341 h 535258"/>
              <a:gd name="connsiteX76" fmla="*/ 1576039 w 3698488"/>
              <a:gd name="connsiteY76" fmla="*/ 92927 h 535258"/>
              <a:gd name="connsiteX77" fmla="*/ 1590908 w 3698488"/>
              <a:gd name="connsiteY77" fmla="*/ 96644 h 535258"/>
              <a:gd name="connsiteX78" fmla="*/ 1602059 w 3698488"/>
              <a:gd name="connsiteY78" fmla="*/ 104078 h 535258"/>
              <a:gd name="connsiteX79" fmla="*/ 1654098 w 3698488"/>
              <a:gd name="connsiteY79" fmla="*/ 104078 h 535258"/>
              <a:gd name="connsiteX80" fmla="*/ 1665249 w 3698488"/>
              <a:gd name="connsiteY80" fmla="*/ 81775 h 535258"/>
              <a:gd name="connsiteX81" fmla="*/ 1680117 w 3698488"/>
              <a:gd name="connsiteY81" fmla="*/ 26019 h 535258"/>
              <a:gd name="connsiteX82" fmla="*/ 1706137 w 3698488"/>
              <a:gd name="connsiteY82" fmla="*/ 40888 h 535258"/>
              <a:gd name="connsiteX83" fmla="*/ 1713571 w 3698488"/>
              <a:gd name="connsiteY83" fmla="*/ 66907 h 535258"/>
              <a:gd name="connsiteX84" fmla="*/ 1721005 w 3698488"/>
              <a:gd name="connsiteY84" fmla="*/ 96644 h 535258"/>
              <a:gd name="connsiteX85" fmla="*/ 1735873 w 3698488"/>
              <a:gd name="connsiteY85" fmla="*/ 104078 h 535258"/>
              <a:gd name="connsiteX86" fmla="*/ 1799064 w 3698488"/>
              <a:gd name="connsiteY86" fmla="*/ 81775 h 535258"/>
              <a:gd name="connsiteX87" fmla="*/ 1806498 w 3698488"/>
              <a:gd name="connsiteY87" fmla="*/ 66907 h 535258"/>
              <a:gd name="connsiteX88" fmla="*/ 1825083 w 3698488"/>
              <a:gd name="connsiteY88" fmla="*/ 22302 h 535258"/>
              <a:gd name="connsiteX89" fmla="*/ 1843669 w 3698488"/>
              <a:gd name="connsiteY89" fmla="*/ 59473 h 535258"/>
              <a:gd name="connsiteX90" fmla="*/ 1854820 w 3698488"/>
              <a:gd name="connsiteY90" fmla="*/ 81775 h 535258"/>
              <a:gd name="connsiteX91" fmla="*/ 1865971 w 3698488"/>
              <a:gd name="connsiteY91" fmla="*/ 104078 h 535258"/>
              <a:gd name="connsiteX92" fmla="*/ 1884556 w 3698488"/>
              <a:gd name="connsiteY92" fmla="*/ 107795 h 535258"/>
              <a:gd name="connsiteX93" fmla="*/ 1977483 w 3698488"/>
              <a:gd name="connsiteY93" fmla="*/ 81775 h 535258"/>
              <a:gd name="connsiteX94" fmla="*/ 1981200 w 3698488"/>
              <a:gd name="connsiteY94" fmla="*/ 63190 h 535258"/>
              <a:gd name="connsiteX95" fmla="*/ 1992351 w 3698488"/>
              <a:gd name="connsiteY95" fmla="*/ 48322 h 535258"/>
              <a:gd name="connsiteX96" fmla="*/ 2007220 w 3698488"/>
              <a:gd name="connsiteY96" fmla="*/ 81775 h 535258"/>
              <a:gd name="connsiteX97" fmla="*/ 2014654 w 3698488"/>
              <a:gd name="connsiteY97" fmla="*/ 104078 h 535258"/>
              <a:gd name="connsiteX98" fmla="*/ 2018371 w 3698488"/>
              <a:gd name="connsiteY98" fmla="*/ 115229 h 535258"/>
              <a:gd name="connsiteX99" fmla="*/ 2122449 w 3698488"/>
              <a:gd name="connsiteY99" fmla="*/ 104078 h 535258"/>
              <a:gd name="connsiteX100" fmla="*/ 2141034 w 3698488"/>
              <a:gd name="connsiteY100" fmla="*/ 74341 h 535258"/>
              <a:gd name="connsiteX101" fmla="*/ 2159620 w 3698488"/>
              <a:gd name="connsiteY101" fmla="*/ 40888 h 535258"/>
              <a:gd name="connsiteX102" fmla="*/ 2174488 w 3698488"/>
              <a:gd name="connsiteY102" fmla="*/ 81775 h 535258"/>
              <a:gd name="connsiteX103" fmla="*/ 2178205 w 3698488"/>
              <a:gd name="connsiteY103" fmla="*/ 92927 h 535258"/>
              <a:gd name="connsiteX104" fmla="*/ 2196790 w 3698488"/>
              <a:gd name="connsiteY104" fmla="*/ 104078 h 535258"/>
              <a:gd name="connsiteX105" fmla="*/ 2204225 w 3698488"/>
              <a:gd name="connsiteY105" fmla="*/ 111512 h 535258"/>
              <a:gd name="connsiteX106" fmla="*/ 2226527 w 3698488"/>
              <a:gd name="connsiteY106" fmla="*/ 115229 h 535258"/>
              <a:gd name="connsiteX107" fmla="*/ 2289717 w 3698488"/>
              <a:gd name="connsiteY107" fmla="*/ 107795 h 535258"/>
              <a:gd name="connsiteX108" fmla="*/ 2293434 w 3698488"/>
              <a:gd name="connsiteY108" fmla="*/ 89210 h 535258"/>
              <a:gd name="connsiteX109" fmla="*/ 2300869 w 3698488"/>
              <a:gd name="connsiteY109" fmla="*/ 63190 h 535258"/>
              <a:gd name="connsiteX110" fmla="*/ 2319454 w 3698488"/>
              <a:gd name="connsiteY110" fmla="*/ 14868 h 535258"/>
              <a:gd name="connsiteX111" fmla="*/ 2352908 w 3698488"/>
              <a:gd name="connsiteY111" fmla="*/ 22302 h 535258"/>
              <a:gd name="connsiteX112" fmla="*/ 2360342 w 3698488"/>
              <a:gd name="connsiteY112" fmla="*/ 40888 h 535258"/>
              <a:gd name="connsiteX113" fmla="*/ 2378927 w 3698488"/>
              <a:gd name="connsiteY113" fmla="*/ 78058 h 535258"/>
              <a:gd name="connsiteX114" fmla="*/ 2382644 w 3698488"/>
              <a:gd name="connsiteY114" fmla="*/ 89210 h 535258"/>
              <a:gd name="connsiteX115" fmla="*/ 2393795 w 3698488"/>
              <a:gd name="connsiteY115" fmla="*/ 92927 h 535258"/>
              <a:gd name="connsiteX116" fmla="*/ 2412381 w 3698488"/>
              <a:gd name="connsiteY116" fmla="*/ 96644 h 535258"/>
              <a:gd name="connsiteX117" fmla="*/ 2423532 w 3698488"/>
              <a:gd name="connsiteY117" fmla="*/ 100361 h 535258"/>
              <a:gd name="connsiteX118" fmla="*/ 2438400 w 3698488"/>
              <a:gd name="connsiteY118" fmla="*/ 104078 h 535258"/>
              <a:gd name="connsiteX119" fmla="*/ 2468137 w 3698488"/>
              <a:gd name="connsiteY119" fmla="*/ 100361 h 535258"/>
              <a:gd name="connsiteX120" fmla="*/ 2471854 w 3698488"/>
              <a:gd name="connsiteY120" fmla="*/ 78058 h 535258"/>
              <a:gd name="connsiteX121" fmla="*/ 2475571 w 3698488"/>
              <a:gd name="connsiteY121" fmla="*/ 59473 h 535258"/>
              <a:gd name="connsiteX122" fmla="*/ 2479288 w 3698488"/>
              <a:gd name="connsiteY122" fmla="*/ 44605 h 535258"/>
              <a:gd name="connsiteX123" fmla="*/ 2520176 w 3698488"/>
              <a:gd name="connsiteY123" fmla="*/ 26019 h 535258"/>
              <a:gd name="connsiteX124" fmla="*/ 2546195 w 3698488"/>
              <a:gd name="connsiteY124" fmla="*/ 29736 h 535258"/>
              <a:gd name="connsiteX125" fmla="*/ 2557347 w 3698488"/>
              <a:gd name="connsiteY125" fmla="*/ 59473 h 535258"/>
              <a:gd name="connsiteX126" fmla="*/ 2561064 w 3698488"/>
              <a:gd name="connsiteY126" fmla="*/ 85493 h 535258"/>
              <a:gd name="connsiteX127" fmla="*/ 2616820 w 3698488"/>
              <a:gd name="connsiteY127" fmla="*/ 70624 h 535258"/>
              <a:gd name="connsiteX128" fmla="*/ 2650273 w 3698488"/>
              <a:gd name="connsiteY128" fmla="*/ 52039 h 535258"/>
              <a:gd name="connsiteX129" fmla="*/ 2653990 w 3698488"/>
              <a:gd name="connsiteY129" fmla="*/ 40888 h 535258"/>
              <a:gd name="connsiteX130" fmla="*/ 2709747 w 3698488"/>
              <a:gd name="connsiteY130" fmla="*/ 44605 h 535258"/>
              <a:gd name="connsiteX131" fmla="*/ 2717181 w 3698488"/>
              <a:gd name="connsiteY131" fmla="*/ 63190 h 535258"/>
              <a:gd name="connsiteX132" fmla="*/ 2817542 w 3698488"/>
              <a:gd name="connsiteY132" fmla="*/ 81775 h 535258"/>
              <a:gd name="connsiteX133" fmla="*/ 2873298 w 3698488"/>
              <a:gd name="connsiteY133" fmla="*/ 85493 h 535258"/>
              <a:gd name="connsiteX134" fmla="*/ 2895600 w 3698488"/>
              <a:gd name="connsiteY134" fmla="*/ 92927 h 535258"/>
              <a:gd name="connsiteX135" fmla="*/ 2910469 w 3698488"/>
              <a:gd name="connsiteY135" fmla="*/ 104078 h 535258"/>
              <a:gd name="connsiteX136" fmla="*/ 2977376 w 3698488"/>
              <a:gd name="connsiteY136" fmla="*/ 100361 h 535258"/>
              <a:gd name="connsiteX137" fmla="*/ 2988527 w 3698488"/>
              <a:gd name="connsiteY137" fmla="*/ 66907 h 535258"/>
              <a:gd name="connsiteX138" fmla="*/ 2995961 w 3698488"/>
              <a:gd name="connsiteY138" fmla="*/ 52039 h 535258"/>
              <a:gd name="connsiteX139" fmla="*/ 3007112 w 3698488"/>
              <a:gd name="connsiteY139" fmla="*/ 22302 h 535258"/>
              <a:gd name="connsiteX140" fmla="*/ 3010829 w 3698488"/>
              <a:gd name="connsiteY140" fmla="*/ 37171 h 535258"/>
              <a:gd name="connsiteX141" fmla="*/ 3014547 w 3698488"/>
              <a:gd name="connsiteY141" fmla="*/ 59473 h 535258"/>
              <a:gd name="connsiteX142" fmla="*/ 3096322 w 3698488"/>
              <a:gd name="connsiteY142" fmla="*/ 78058 h 535258"/>
              <a:gd name="connsiteX143" fmla="*/ 3103756 w 3698488"/>
              <a:gd name="connsiteY143" fmla="*/ 85493 h 535258"/>
              <a:gd name="connsiteX144" fmla="*/ 3144644 w 3698488"/>
              <a:gd name="connsiteY144" fmla="*/ 78058 h 535258"/>
              <a:gd name="connsiteX145" fmla="*/ 3159512 w 3698488"/>
              <a:gd name="connsiteY145" fmla="*/ 74341 h 535258"/>
              <a:gd name="connsiteX146" fmla="*/ 3178098 w 3698488"/>
              <a:gd name="connsiteY146" fmla="*/ 70624 h 535258"/>
              <a:gd name="connsiteX147" fmla="*/ 3196683 w 3698488"/>
              <a:gd name="connsiteY147" fmla="*/ 92927 h 535258"/>
              <a:gd name="connsiteX148" fmla="*/ 3200400 w 3698488"/>
              <a:gd name="connsiteY148" fmla="*/ 390293 h 535258"/>
              <a:gd name="connsiteX149" fmla="*/ 3215269 w 3698488"/>
              <a:gd name="connsiteY149" fmla="*/ 427463 h 535258"/>
              <a:gd name="connsiteX150" fmla="*/ 3222703 w 3698488"/>
              <a:gd name="connsiteY150" fmla="*/ 468351 h 535258"/>
              <a:gd name="connsiteX151" fmla="*/ 3230137 w 3698488"/>
              <a:gd name="connsiteY151" fmla="*/ 524107 h 535258"/>
              <a:gd name="connsiteX152" fmla="*/ 3233854 w 3698488"/>
              <a:gd name="connsiteY152" fmla="*/ 535258 h 535258"/>
              <a:gd name="connsiteX153" fmla="*/ 3256156 w 3698488"/>
              <a:gd name="connsiteY153" fmla="*/ 457200 h 535258"/>
              <a:gd name="connsiteX154" fmla="*/ 3271025 w 3698488"/>
              <a:gd name="connsiteY154" fmla="*/ 397727 h 535258"/>
              <a:gd name="connsiteX155" fmla="*/ 3289610 w 3698488"/>
              <a:gd name="connsiteY155" fmla="*/ 405161 h 535258"/>
              <a:gd name="connsiteX156" fmla="*/ 3297044 w 3698488"/>
              <a:gd name="connsiteY156" fmla="*/ 434897 h 535258"/>
              <a:gd name="connsiteX157" fmla="*/ 3304478 w 3698488"/>
              <a:gd name="connsiteY157" fmla="*/ 475785 h 535258"/>
              <a:gd name="connsiteX158" fmla="*/ 3326781 w 3698488"/>
              <a:gd name="connsiteY158" fmla="*/ 449766 h 535258"/>
              <a:gd name="connsiteX159" fmla="*/ 3334215 w 3698488"/>
              <a:gd name="connsiteY159" fmla="*/ 434897 h 535258"/>
              <a:gd name="connsiteX160" fmla="*/ 3345366 w 3698488"/>
              <a:gd name="connsiteY160" fmla="*/ 431180 h 535258"/>
              <a:gd name="connsiteX161" fmla="*/ 3360234 w 3698488"/>
              <a:gd name="connsiteY161" fmla="*/ 453483 h 535258"/>
              <a:gd name="connsiteX162" fmla="*/ 3363951 w 3698488"/>
              <a:gd name="connsiteY162" fmla="*/ 479502 h 535258"/>
              <a:gd name="connsiteX163" fmla="*/ 3367669 w 3698488"/>
              <a:gd name="connsiteY163" fmla="*/ 498088 h 535258"/>
              <a:gd name="connsiteX164" fmla="*/ 3371386 w 3698488"/>
              <a:gd name="connsiteY164" fmla="*/ 512956 h 535258"/>
              <a:gd name="connsiteX165" fmla="*/ 3404839 w 3698488"/>
              <a:gd name="connsiteY165" fmla="*/ 516673 h 535258"/>
              <a:gd name="connsiteX166" fmla="*/ 3497766 w 3698488"/>
              <a:gd name="connsiteY166" fmla="*/ 408878 h 535258"/>
              <a:gd name="connsiteX167" fmla="*/ 3501483 w 3698488"/>
              <a:gd name="connsiteY167" fmla="*/ 394010 h 535258"/>
              <a:gd name="connsiteX168" fmla="*/ 3512634 w 3698488"/>
              <a:gd name="connsiteY168" fmla="*/ 472068 h 535258"/>
              <a:gd name="connsiteX169" fmla="*/ 3516351 w 3698488"/>
              <a:gd name="connsiteY169" fmla="*/ 494371 h 535258"/>
              <a:gd name="connsiteX170" fmla="*/ 3523786 w 3698488"/>
              <a:gd name="connsiteY170" fmla="*/ 509239 h 535258"/>
              <a:gd name="connsiteX171" fmla="*/ 3527503 w 3698488"/>
              <a:gd name="connsiteY171" fmla="*/ 520390 h 535258"/>
              <a:gd name="connsiteX172" fmla="*/ 3612995 w 3698488"/>
              <a:gd name="connsiteY172" fmla="*/ 516673 h 535258"/>
              <a:gd name="connsiteX173" fmla="*/ 3642732 w 3698488"/>
              <a:gd name="connsiteY173" fmla="*/ 472068 h 535258"/>
              <a:gd name="connsiteX174" fmla="*/ 3650166 w 3698488"/>
              <a:gd name="connsiteY174" fmla="*/ 438614 h 535258"/>
              <a:gd name="connsiteX175" fmla="*/ 3668751 w 3698488"/>
              <a:gd name="connsiteY175" fmla="*/ 446049 h 535258"/>
              <a:gd name="connsiteX176" fmla="*/ 3698488 w 3698488"/>
              <a:gd name="connsiteY176" fmla="*/ 479502 h 535258"/>
              <a:gd name="connsiteX177" fmla="*/ 3698488 w 3698488"/>
              <a:gd name="connsiteY177" fmla="*/ 486936 h 53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3698488" h="535258">
                <a:moveTo>
                  <a:pt x="0" y="241610"/>
                </a:moveTo>
                <a:cubicBezTo>
                  <a:pt x="3717" y="235415"/>
                  <a:pt x="7920" y="229486"/>
                  <a:pt x="11151" y="223024"/>
                </a:cubicBezTo>
                <a:cubicBezTo>
                  <a:pt x="18235" y="208857"/>
                  <a:pt x="10295" y="210484"/>
                  <a:pt x="26020" y="197005"/>
                </a:cubicBezTo>
                <a:cubicBezTo>
                  <a:pt x="30227" y="193399"/>
                  <a:pt x="35932" y="192049"/>
                  <a:pt x="40888" y="189571"/>
                </a:cubicBezTo>
                <a:cubicBezTo>
                  <a:pt x="47083" y="193288"/>
                  <a:pt x="53988" y="196020"/>
                  <a:pt x="59473" y="200722"/>
                </a:cubicBezTo>
                <a:cubicBezTo>
                  <a:pt x="62865" y="203629"/>
                  <a:pt x="64540" y="208085"/>
                  <a:pt x="66908" y="211873"/>
                </a:cubicBezTo>
                <a:cubicBezTo>
                  <a:pt x="70737" y="217999"/>
                  <a:pt x="73302" y="225021"/>
                  <a:pt x="78059" y="230458"/>
                </a:cubicBezTo>
                <a:cubicBezTo>
                  <a:pt x="82138" y="235120"/>
                  <a:pt x="88265" y="237530"/>
                  <a:pt x="92927" y="241610"/>
                </a:cubicBezTo>
                <a:cubicBezTo>
                  <a:pt x="98202" y="246225"/>
                  <a:pt x="102092" y="252404"/>
                  <a:pt x="107795" y="256478"/>
                </a:cubicBezTo>
                <a:cubicBezTo>
                  <a:pt x="114282" y="261111"/>
                  <a:pt x="144082" y="263786"/>
                  <a:pt x="144966" y="263912"/>
                </a:cubicBezTo>
                <a:cubicBezTo>
                  <a:pt x="156117" y="262673"/>
                  <a:pt x="167948" y="264223"/>
                  <a:pt x="178420" y="260195"/>
                </a:cubicBezTo>
                <a:cubicBezTo>
                  <a:pt x="213430" y="246730"/>
                  <a:pt x="170314" y="239780"/>
                  <a:pt x="215590" y="237893"/>
                </a:cubicBezTo>
                <a:lnTo>
                  <a:pt x="304800" y="234175"/>
                </a:lnTo>
                <a:cubicBezTo>
                  <a:pt x="308178" y="229108"/>
                  <a:pt x="313782" y="219122"/>
                  <a:pt x="319669" y="215590"/>
                </a:cubicBezTo>
                <a:cubicBezTo>
                  <a:pt x="323029" y="213574"/>
                  <a:pt x="327103" y="213112"/>
                  <a:pt x="330820" y="211873"/>
                </a:cubicBezTo>
                <a:cubicBezTo>
                  <a:pt x="344449" y="213112"/>
                  <a:pt x="358288" y="212906"/>
                  <a:pt x="371708" y="215590"/>
                </a:cubicBezTo>
                <a:cubicBezTo>
                  <a:pt x="378445" y="216937"/>
                  <a:pt x="391742" y="226468"/>
                  <a:pt x="397727" y="230458"/>
                </a:cubicBezTo>
                <a:cubicBezTo>
                  <a:pt x="408539" y="229857"/>
                  <a:pt x="472017" y="222329"/>
                  <a:pt x="494371" y="230458"/>
                </a:cubicBezTo>
                <a:cubicBezTo>
                  <a:pt x="499311" y="232255"/>
                  <a:pt x="501064" y="238824"/>
                  <a:pt x="505522" y="241610"/>
                </a:cubicBezTo>
                <a:cubicBezTo>
                  <a:pt x="511180" y="245146"/>
                  <a:pt x="518140" y="246060"/>
                  <a:pt x="524108" y="249044"/>
                </a:cubicBezTo>
                <a:cubicBezTo>
                  <a:pt x="530570" y="252275"/>
                  <a:pt x="536498" y="256478"/>
                  <a:pt x="542693" y="260195"/>
                </a:cubicBezTo>
                <a:cubicBezTo>
                  <a:pt x="563756" y="257717"/>
                  <a:pt x="585251" y="257673"/>
                  <a:pt x="605883" y="252761"/>
                </a:cubicBezTo>
                <a:cubicBezTo>
                  <a:pt x="611910" y="251326"/>
                  <a:pt x="615090" y="244126"/>
                  <a:pt x="620751" y="241610"/>
                </a:cubicBezTo>
                <a:cubicBezTo>
                  <a:pt x="626525" y="239044"/>
                  <a:pt x="633142" y="239132"/>
                  <a:pt x="639337" y="237893"/>
                </a:cubicBezTo>
                <a:cubicBezTo>
                  <a:pt x="643673" y="231388"/>
                  <a:pt x="648629" y="220856"/>
                  <a:pt x="657922" y="219307"/>
                </a:cubicBezTo>
                <a:cubicBezTo>
                  <a:pt x="661787" y="218663"/>
                  <a:pt x="665356" y="221785"/>
                  <a:pt x="669073" y="223024"/>
                </a:cubicBezTo>
                <a:cubicBezTo>
                  <a:pt x="675268" y="227980"/>
                  <a:pt x="681688" y="232668"/>
                  <a:pt x="687659" y="237893"/>
                </a:cubicBezTo>
                <a:cubicBezTo>
                  <a:pt x="691615" y="241355"/>
                  <a:pt x="693553" y="249044"/>
                  <a:pt x="698810" y="249044"/>
                </a:cubicBezTo>
                <a:cubicBezTo>
                  <a:pt x="720199" y="249044"/>
                  <a:pt x="740937" y="241610"/>
                  <a:pt x="762000" y="237893"/>
                </a:cubicBezTo>
                <a:cubicBezTo>
                  <a:pt x="769434" y="229220"/>
                  <a:pt x="772949" y="213135"/>
                  <a:pt x="784303" y="211873"/>
                </a:cubicBezTo>
                <a:cubicBezTo>
                  <a:pt x="792564" y="210955"/>
                  <a:pt x="791178" y="227048"/>
                  <a:pt x="795454" y="234175"/>
                </a:cubicBezTo>
                <a:cubicBezTo>
                  <a:pt x="799262" y="240521"/>
                  <a:pt x="811131" y="255463"/>
                  <a:pt x="817756" y="260195"/>
                </a:cubicBezTo>
                <a:cubicBezTo>
                  <a:pt x="822265" y="263416"/>
                  <a:pt x="827669" y="265151"/>
                  <a:pt x="832625" y="267629"/>
                </a:cubicBezTo>
                <a:cubicBezTo>
                  <a:pt x="841298" y="265151"/>
                  <a:pt x="850759" y="264576"/>
                  <a:pt x="858644" y="260195"/>
                </a:cubicBezTo>
                <a:cubicBezTo>
                  <a:pt x="866970" y="255570"/>
                  <a:pt x="867215" y="241054"/>
                  <a:pt x="869795" y="234175"/>
                </a:cubicBezTo>
                <a:cubicBezTo>
                  <a:pt x="873351" y="224693"/>
                  <a:pt x="883648" y="208610"/>
                  <a:pt x="888381" y="200722"/>
                </a:cubicBezTo>
                <a:cubicBezTo>
                  <a:pt x="896583" y="159709"/>
                  <a:pt x="891819" y="175538"/>
                  <a:pt x="899532" y="152400"/>
                </a:cubicBezTo>
                <a:cubicBezTo>
                  <a:pt x="902010" y="156117"/>
                  <a:pt x="904968" y="159555"/>
                  <a:pt x="906966" y="163551"/>
                </a:cubicBezTo>
                <a:cubicBezTo>
                  <a:pt x="909950" y="169519"/>
                  <a:pt x="911090" y="176343"/>
                  <a:pt x="914400" y="182136"/>
                </a:cubicBezTo>
                <a:cubicBezTo>
                  <a:pt x="916139" y="185179"/>
                  <a:pt x="919356" y="187093"/>
                  <a:pt x="921834" y="189571"/>
                </a:cubicBezTo>
                <a:cubicBezTo>
                  <a:pt x="923073" y="193288"/>
                  <a:pt x="923535" y="197362"/>
                  <a:pt x="925551" y="200722"/>
                </a:cubicBezTo>
                <a:cubicBezTo>
                  <a:pt x="932398" y="212133"/>
                  <a:pt x="938663" y="208353"/>
                  <a:pt x="951571" y="211873"/>
                </a:cubicBezTo>
                <a:cubicBezTo>
                  <a:pt x="996471" y="224118"/>
                  <a:pt x="950143" y="215917"/>
                  <a:pt x="999893" y="223024"/>
                </a:cubicBezTo>
                <a:cubicBezTo>
                  <a:pt x="1024673" y="213112"/>
                  <a:pt x="1063775" y="217843"/>
                  <a:pt x="1074234" y="193288"/>
                </a:cubicBezTo>
                <a:cubicBezTo>
                  <a:pt x="1096616" y="140740"/>
                  <a:pt x="1080739" y="79229"/>
                  <a:pt x="1085386" y="22302"/>
                </a:cubicBezTo>
                <a:cubicBezTo>
                  <a:pt x="1086210" y="12214"/>
                  <a:pt x="1090753" y="7280"/>
                  <a:pt x="1100254" y="3717"/>
                </a:cubicBezTo>
                <a:cubicBezTo>
                  <a:pt x="1106169" y="1499"/>
                  <a:pt x="1112644" y="1239"/>
                  <a:pt x="1118839" y="0"/>
                </a:cubicBezTo>
                <a:cubicBezTo>
                  <a:pt x="1126273" y="2478"/>
                  <a:pt x="1134765" y="2879"/>
                  <a:pt x="1141142" y="7434"/>
                </a:cubicBezTo>
                <a:cubicBezTo>
                  <a:pt x="1144330" y="9711"/>
                  <a:pt x="1143316" y="14984"/>
                  <a:pt x="1144859" y="18585"/>
                </a:cubicBezTo>
                <a:cubicBezTo>
                  <a:pt x="1147042" y="23678"/>
                  <a:pt x="1149815" y="28497"/>
                  <a:pt x="1152293" y="33453"/>
                </a:cubicBezTo>
                <a:cubicBezTo>
                  <a:pt x="1153532" y="39648"/>
                  <a:pt x="1155616" y="45733"/>
                  <a:pt x="1156010" y="52039"/>
                </a:cubicBezTo>
                <a:cubicBezTo>
                  <a:pt x="1158098" y="85450"/>
                  <a:pt x="1144756" y="122457"/>
                  <a:pt x="1159727" y="152400"/>
                </a:cubicBezTo>
                <a:cubicBezTo>
                  <a:pt x="1168488" y="169922"/>
                  <a:pt x="1171279" y="114929"/>
                  <a:pt x="1178312" y="96644"/>
                </a:cubicBezTo>
                <a:cubicBezTo>
                  <a:pt x="1199293" y="42095"/>
                  <a:pt x="1180875" y="54731"/>
                  <a:pt x="1215483" y="40888"/>
                </a:cubicBezTo>
                <a:cubicBezTo>
                  <a:pt x="1220439" y="42127"/>
                  <a:pt x="1225656" y="42593"/>
                  <a:pt x="1230351" y="44605"/>
                </a:cubicBezTo>
                <a:cubicBezTo>
                  <a:pt x="1243084" y="50062"/>
                  <a:pt x="1253738" y="61812"/>
                  <a:pt x="1267522" y="63190"/>
                </a:cubicBezTo>
                <a:lnTo>
                  <a:pt x="1304693" y="66907"/>
                </a:lnTo>
                <a:cubicBezTo>
                  <a:pt x="1305932" y="70624"/>
                  <a:pt x="1306133" y="74870"/>
                  <a:pt x="1308410" y="78058"/>
                </a:cubicBezTo>
                <a:cubicBezTo>
                  <a:pt x="1316605" y="89531"/>
                  <a:pt x="1323712" y="93217"/>
                  <a:pt x="1334429" y="100361"/>
                </a:cubicBezTo>
                <a:cubicBezTo>
                  <a:pt x="1341863" y="90449"/>
                  <a:pt x="1349587" y="80747"/>
                  <a:pt x="1356732" y="70624"/>
                </a:cubicBezTo>
                <a:cubicBezTo>
                  <a:pt x="1364461" y="59675"/>
                  <a:pt x="1371109" y="47978"/>
                  <a:pt x="1379034" y="37171"/>
                </a:cubicBezTo>
                <a:cubicBezTo>
                  <a:pt x="1384757" y="29367"/>
                  <a:pt x="1391425" y="22302"/>
                  <a:pt x="1397620" y="14868"/>
                </a:cubicBezTo>
                <a:cubicBezTo>
                  <a:pt x="1405054" y="21063"/>
                  <a:pt x="1414727" y="25289"/>
                  <a:pt x="1419922" y="33453"/>
                </a:cubicBezTo>
                <a:cubicBezTo>
                  <a:pt x="1423968" y="39812"/>
                  <a:pt x="1422161" y="48365"/>
                  <a:pt x="1423639" y="55756"/>
                </a:cubicBezTo>
                <a:cubicBezTo>
                  <a:pt x="1424641" y="60765"/>
                  <a:pt x="1426354" y="65615"/>
                  <a:pt x="1427356" y="70624"/>
                </a:cubicBezTo>
                <a:cubicBezTo>
                  <a:pt x="1433898" y="103334"/>
                  <a:pt x="1427556" y="82376"/>
                  <a:pt x="1434790" y="104078"/>
                </a:cubicBezTo>
                <a:cubicBezTo>
                  <a:pt x="1452136" y="101600"/>
                  <a:pt x="1470560" y="103152"/>
                  <a:pt x="1486829" y="96644"/>
                </a:cubicBezTo>
                <a:cubicBezTo>
                  <a:pt x="1491573" y="94747"/>
                  <a:pt x="1488262" y="86345"/>
                  <a:pt x="1490547" y="81775"/>
                </a:cubicBezTo>
                <a:cubicBezTo>
                  <a:pt x="1493318" y="76234"/>
                  <a:pt x="1497981" y="71863"/>
                  <a:pt x="1501698" y="66907"/>
                </a:cubicBezTo>
                <a:cubicBezTo>
                  <a:pt x="1505837" y="54490"/>
                  <a:pt x="1506021" y="54889"/>
                  <a:pt x="1509132" y="40888"/>
                </a:cubicBezTo>
                <a:cubicBezTo>
                  <a:pt x="1510503" y="34720"/>
                  <a:pt x="1509781" y="27825"/>
                  <a:pt x="1512849" y="22302"/>
                </a:cubicBezTo>
                <a:cubicBezTo>
                  <a:pt x="1516253" y="16175"/>
                  <a:pt x="1522761" y="12390"/>
                  <a:pt x="1527717" y="7434"/>
                </a:cubicBezTo>
                <a:cubicBezTo>
                  <a:pt x="1532673" y="13629"/>
                  <a:pt x="1539038" y="18923"/>
                  <a:pt x="1542586" y="26019"/>
                </a:cubicBezTo>
                <a:cubicBezTo>
                  <a:pt x="1545412" y="31670"/>
                  <a:pt x="1544932" y="38437"/>
                  <a:pt x="1546303" y="44605"/>
                </a:cubicBezTo>
                <a:cubicBezTo>
                  <a:pt x="1547411" y="49592"/>
                  <a:pt x="1548226" y="54690"/>
                  <a:pt x="1550020" y="59473"/>
                </a:cubicBezTo>
                <a:cubicBezTo>
                  <a:pt x="1551966" y="64661"/>
                  <a:pt x="1554705" y="69530"/>
                  <a:pt x="1557454" y="74341"/>
                </a:cubicBezTo>
                <a:cubicBezTo>
                  <a:pt x="1562812" y="83718"/>
                  <a:pt x="1565724" y="88507"/>
                  <a:pt x="1576039" y="92927"/>
                </a:cubicBezTo>
                <a:cubicBezTo>
                  <a:pt x="1580735" y="94939"/>
                  <a:pt x="1585952" y="95405"/>
                  <a:pt x="1590908" y="96644"/>
                </a:cubicBezTo>
                <a:cubicBezTo>
                  <a:pt x="1594625" y="99122"/>
                  <a:pt x="1597876" y="102509"/>
                  <a:pt x="1602059" y="104078"/>
                </a:cubicBezTo>
                <a:cubicBezTo>
                  <a:pt x="1620995" y="111179"/>
                  <a:pt x="1633281" y="106391"/>
                  <a:pt x="1654098" y="104078"/>
                </a:cubicBezTo>
                <a:cubicBezTo>
                  <a:pt x="1657815" y="96644"/>
                  <a:pt x="1662904" y="89749"/>
                  <a:pt x="1665249" y="81775"/>
                </a:cubicBezTo>
                <a:cubicBezTo>
                  <a:pt x="1686313" y="10158"/>
                  <a:pt x="1661433" y="63390"/>
                  <a:pt x="1680117" y="26019"/>
                </a:cubicBezTo>
                <a:cubicBezTo>
                  <a:pt x="1688790" y="30975"/>
                  <a:pt x="1699811" y="33156"/>
                  <a:pt x="1706137" y="40888"/>
                </a:cubicBezTo>
                <a:cubicBezTo>
                  <a:pt x="1711849" y="47869"/>
                  <a:pt x="1711247" y="58191"/>
                  <a:pt x="1713571" y="66907"/>
                </a:cubicBezTo>
                <a:cubicBezTo>
                  <a:pt x="1716204" y="76779"/>
                  <a:pt x="1711866" y="92075"/>
                  <a:pt x="1721005" y="96644"/>
                </a:cubicBezTo>
                <a:lnTo>
                  <a:pt x="1735873" y="104078"/>
                </a:lnTo>
                <a:cubicBezTo>
                  <a:pt x="1777449" y="93684"/>
                  <a:pt x="1756273" y="100794"/>
                  <a:pt x="1799064" y="81775"/>
                </a:cubicBezTo>
                <a:cubicBezTo>
                  <a:pt x="1801542" y="76819"/>
                  <a:pt x="1805535" y="72364"/>
                  <a:pt x="1806498" y="66907"/>
                </a:cubicBezTo>
                <a:cubicBezTo>
                  <a:pt x="1815699" y="14765"/>
                  <a:pt x="1792932" y="14264"/>
                  <a:pt x="1825083" y="22302"/>
                </a:cubicBezTo>
                <a:lnTo>
                  <a:pt x="1843669" y="59473"/>
                </a:lnTo>
                <a:cubicBezTo>
                  <a:pt x="1847386" y="66907"/>
                  <a:pt x="1852192" y="73890"/>
                  <a:pt x="1854820" y="81775"/>
                </a:cubicBezTo>
                <a:cubicBezTo>
                  <a:pt x="1856728" y="87499"/>
                  <a:pt x="1860037" y="100687"/>
                  <a:pt x="1865971" y="104078"/>
                </a:cubicBezTo>
                <a:cubicBezTo>
                  <a:pt x="1871456" y="107212"/>
                  <a:pt x="1878361" y="106556"/>
                  <a:pt x="1884556" y="107795"/>
                </a:cubicBezTo>
                <a:cubicBezTo>
                  <a:pt x="1915532" y="99122"/>
                  <a:pt x="1948277" y="95255"/>
                  <a:pt x="1977483" y="81775"/>
                </a:cubicBezTo>
                <a:cubicBezTo>
                  <a:pt x="1983219" y="79128"/>
                  <a:pt x="1978634" y="68963"/>
                  <a:pt x="1981200" y="63190"/>
                </a:cubicBezTo>
                <a:cubicBezTo>
                  <a:pt x="1983716" y="57529"/>
                  <a:pt x="1988634" y="53278"/>
                  <a:pt x="1992351" y="48322"/>
                </a:cubicBezTo>
                <a:cubicBezTo>
                  <a:pt x="2001199" y="74862"/>
                  <a:pt x="1995439" y="64104"/>
                  <a:pt x="2007220" y="81775"/>
                </a:cubicBezTo>
                <a:lnTo>
                  <a:pt x="2014654" y="104078"/>
                </a:lnTo>
                <a:lnTo>
                  <a:pt x="2018371" y="115229"/>
                </a:lnTo>
                <a:cubicBezTo>
                  <a:pt x="2053064" y="111512"/>
                  <a:pt x="2089348" y="115112"/>
                  <a:pt x="2122449" y="104078"/>
                </a:cubicBezTo>
                <a:cubicBezTo>
                  <a:pt x="2133538" y="100382"/>
                  <a:pt x="2141034" y="74341"/>
                  <a:pt x="2141034" y="74341"/>
                </a:cubicBezTo>
                <a:cubicBezTo>
                  <a:pt x="2149333" y="24551"/>
                  <a:pt x="2137811" y="19077"/>
                  <a:pt x="2159620" y="40888"/>
                </a:cubicBezTo>
                <a:cubicBezTo>
                  <a:pt x="2165831" y="78157"/>
                  <a:pt x="2158207" y="49212"/>
                  <a:pt x="2174488" y="81775"/>
                </a:cubicBezTo>
                <a:cubicBezTo>
                  <a:pt x="2176240" y="85280"/>
                  <a:pt x="2175434" y="90156"/>
                  <a:pt x="2178205" y="92927"/>
                </a:cubicBezTo>
                <a:cubicBezTo>
                  <a:pt x="2183313" y="98036"/>
                  <a:pt x="2190911" y="99879"/>
                  <a:pt x="2196790" y="104078"/>
                </a:cubicBezTo>
                <a:cubicBezTo>
                  <a:pt x="2199642" y="106115"/>
                  <a:pt x="2200943" y="110281"/>
                  <a:pt x="2204225" y="111512"/>
                </a:cubicBezTo>
                <a:cubicBezTo>
                  <a:pt x="2211282" y="114158"/>
                  <a:pt x="2219093" y="113990"/>
                  <a:pt x="2226527" y="115229"/>
                </a:cubicBezTo>
                <a:cubicBezTo>
                  <a:pt x="2247590" y="112751"/>
                  <a:pt x="2269950" y="115482"/>
                  <a:pt x="2289717" y="107795"/>
                </a:cubicBezTo>
                <a:cubicBezTo>
                  <a:pt x="2295605" y="105505"/>
                  <a:pt x="2291902" y="95339"/>
                  <a:pt x="2293434" y="89210"/>
                </a:cubicBezTo>
                <a:cubicBezTo>
                  <a:pt x="2295622" y="80459"/>
                  <a:pt x="2298391" y="71863"/>
                  <a:pt x="2300869" y="63190"/>
                </a:cubicBezTo>
                <a:cubicBezTo>
                  <a:pt x="2301869" y="54193"/>
                  <a:pt x="2298833" y="18040"/>
                  <a:pt x="2319454" y="14868"/>
                </a:cubicBezTo>
                <a:cubicBezTo>
                  <a:pt x="2330745" y="13131"/>
                  <a:pt x="2341757" y="19824"/>
                  <a:pt x="2352908" y="22302"/>
                </a:cubicBezTo>
                <a:cubicBezTo>
                  <a:pt x="2355386" y="28497"/>
                  <a:pt x="2357520" y="34841"/>
                  <a:pt x="2360342" y="40888"/>
                </a:cubicBezTo>
                <a:cubicBezTo>
                  <a:pt x="2366200" y="53441"/>
                  <a:pt x="2374547" y="64916"/>
                  <a:pt x="2378927" y="78058"/>
                </a:cubicBezTo>
                <a:cubicBezTo>
                  <a:pt x="2380166" y="81775"/>
                  <a:pt x="2379873" y="86439"/>
                  <a:pt x="2382644" y="89210"/>
                </a:cubicBezTo>
                <a:cubicBezTo>
                  <a:pt x="2385414" y="91981"/>
                  <a:pt x="2389994" y="91977"/>
                  <a:pt x="2393795" y="92927"/>
                </a:cubicBezTo>
                <a:cubicBezTo>
                  <a:pt x="2399924" y="94459"/>
                  <a:pt x="2406252" y="95112"/>
                  <a:pt x="2412381" y="96644"/>
                </a:cubicBezTo>
                <a:cubicBezTo>
                  <a:pt x="2416182" y="97594"/>
                  <a:pt x="2419765" y="99285"/>
                  <a:pt x="2423532" y="100361"/>
                </a:cubicBezTo>
                <a:cubicBezTo>
                  <a:pt x="2428444" y="101764"/>
                  <a:pt x="2433444" y="102839"/>
                  <a:pt x="2438400" y="104078"/>
                </a:cubicBezTo>
                <a:cubicBezTo>
                  <a:pt x="2448312" y="102839"/>
                  <a:pt x="2460252" y="106494"/>
                  <a:pt x="2468137" y="100361"/>
                </a:cubicBezTo>
                <a:cubicBezTo>
                  <a:pt x="2474086" y="95734"/>
                  <a:pt x="2470506" y="85473"/>
                  <a:pt x="2471854" y="78058"/>
                </a:cubicBezTo>
                <a:cubicBezTo>
                  <a:pt x="2472984" y="71842"/>
                  <a:pt x="2474201" y="65640"/>
                  <a:pt x="2475571" y="59473"/>
                </a:cubicBezTo>
                <a:cubicBezTo>
                  <a:pt x="2476679" y="54486"/>
                  <a:pt x="2475924" y="48450"/>
                  <a:pt x="2479288" y="44605"/>
                </a:cubicBezTo>
                <a:cubicBezTo>
                  <a:pt x="2492929" y="29015"/>
                  <a:pt x="2502670" y="29520"/>
                  <a:pt x="2520176" y="26019"/>
                </a:cubicBezTo>
                <a:cubicBezTo>
                  <a:pt x="2528849" y="27258"/>
                  <a:pt x="2538905" y="24876"/>
                  <a:pt x="2546195" y="29736"/>
                </a:cubicBezTo>
                <a:cubicBezTo>
                  <a:pt x="2548097" y="31004"/>
                  <a:pt x="2555621" y="54298"/>
                  <a:pt x="2557347" y="59473"/>
                </a:cubicBezTo>
                <a:cubicBezTo>
                  <a:pt x="2558586" y="68146"/>
                  <a:pt x="2553109" y="81822"/>
                  <a:pt x="2561064" y="85493"/>
                </a:cubicBezTo>
                <a:cubicBezTo>
                  <a:pt x="2600037" y="103480"/>
                  <a:pt x="2598949" y="84524"/>
                  <a:pt x="2616820" y="70624"/>
                </a:cubicBezTo>
                <a:cubicBezTo>
                  <a:pt x="2635992" y="55713"/>
                  <a:pt x="2633448" y="57647"/>
                  <a:pt x="2650273" y="52039"/>
                </a:cubicBezTo>
                <a:cubicBezTo>
                  <a:pt x="2651512" y="48322"/>
                  <a:pt x="2650980" y="43396"/>
                  <a:pt x="2653990" y="40888"/>
                </a:cubicBezTo>
                <a:cubicBezTo>
                  <a:pt x="2672889" y="25139"/>
                  <a:pt x="2688863" y="38339"/>
                  <a:pt x="2709747" y="44605"/>
                </a:cubicBezTo>
                <a:cubicBezTo>
                  <a:pt x="2712225" y="50800"/>
                  <a:pt x="2714901" y="56919"/>
                  <a:pt x="2717181" y="63190"/>
                </a:cubicBezTo>
                <a:cubicBezTo>
                  <a:pt x="2735963" y="114841"/>
                  <a:pt x="2710673" y="86051"/>
                  <a:pt x="2817542" y="81775"/>
                </a:cubicBezTo>
                <a:cubicBezTo>
                  <a:pt x="2843984" y="75165"/>
                  <a:pt x="2832442" y="75879"/>
                  <a:pt x="2873298" y="85493"/>
                </a:cubicBezTo>
                <a:cubicBezTo>
                  <a:pt x="2880926" y="87288"/>
                  <a:pt x="2895600" y="92927"/>
                  <a:pt x="2895600" y="92927"/>
                </a:cubicBezTo>
                <a:cubicBezTo>
                  <a:pt x="2900556" y="96644"/>
                  <a:pt x="2904928" y="101307"/>
                  <a:pt x="2910469" y="104078"/>
                </a:cubicBezTo>
                <a:cubicBezTo>
                  <a:pt x="2929944" y="113815"/>
                  <a:pt x="2962786" y="102445"/>
                  <a:pt x="2977376" y="100361"/>
                </a:cubicBezTo>
                <a:cubicBezTo>
                  <a:pt x="2996061" y="62991"/>
                  <a:pt x="2974116" y="110141"/>
                  <a:pt x="2988527" y="66907"/>
                </a:cubicBezTo>
                <a:cubicBezTo>
                  <a:pt x="2990279" y="61650"/>
                  <a:pt x="2993830" y="57154"/>
                  <a:pt x="2995961" y="52039"/>
                </a:cubicBezTo>
                <a:cubicBezTo>
                  <a:pt x="3000033" y="42267"/>
                  <a:pt x="3003395" y="32214"/>
                  <a:pt x="3007112" y="22302"/>
                </a:cubicBezTo>
                <a:cubicBezTo>
                  <a:pt x="3008351" y="27258"/>
                  <a:pt x="3009827" y="32161"/>
                  <a:pt x="3010829" y="37171"/>
                </a:cubicBezTo>
                <a:cubicBezTo>
                  <a:pt x="3012307" y="44561"/>
                  <a:pt x="3010225" y="53299"/>
                  <a:pt x="3014547" y="59473"/>
                </a:cubicBezTo>
                <a:cubicBezTo>
                  <a:pt x="3031720" y="84006"/>
                  <a:pt x="3076076" y="76793"/>
                  <a:pt x="3096322" y="78058"/>
                </a:cubicBezTo>
                <a:cubicBezTo>
                  <a:pt x="3098800" y="80536"/>
                  <a:pt x="3100251" y="85493"/>
                  <a:pt x="3103756" y="85493"/>
                </a:cubicBezTo>
                <a:cubicBezTo>
                  <a:pt x="3117609" y="85493"/>
                  <a:pt x="3131060" y="80775"/>
                  <a:pt x="3144644" y="78058"/>
                </a:cubicBezTo>
                <a:cubicBezTo>
                  <a:pt x="3149653" y="77056"/>
                  <a:pt x="3154525" y="75449"/>
                  <a:pt x="3159512" y="74341"/>
                </a:cubicBezTo>
                <a:cubicBezTo>
                  <a:pt x="3165680" y="72970"/>
                  <a:pt x="3171903" y="71863"/>
                  <a:pt x="3178098" y="70624"/>
                </a:cubicBezTo>
                <a:cubicBezTo>
                  <a:pt x="3195709" y="75027"/>
                  <a:pt x="3196152" y="70379"/>
                  <a:pt x="3196683" y="92927"/>
                </a:cubicBezTo>
                <a:cubicBezTo>
                  <a:pt x="3199015" y="192029"/>
                  <a:pt x="3194901" y="291316"/>
                  <a:pt x="3200400" y="390293"/>
                </a:cubicBezTo>
                <a:cubicBezTo>
                  <a:pt x="3201140" y="403617"/>
                  <a:pt x="3215269" y="427463"/>
                  <a:pt x="3215269" y="427463"/>
                </a:cubicBezTo>
                <a:cubicBezTo>
                  <a:pt x="3218470" y="443470"/>
                  <a:pt x="3220326" y="451709"/>
                  <a:pt x="3222703" y="468351"/>
                </a:cubicBezTo>
                <a:cubicBezTo>
                  <a:pt x="3224060" y="477850"/>
                  <a:pt x="3228030" y="513572"/>
                  <a:pt x="3230137" y="524107"/>
                </a:cubicBezTo>
                <a:cubicBezTo>
                  <a:pt x="3230905" y="527949"/>
                  <a:pt x="3232615" y="531541"/>
                  <a:pt x="3233854" y="535258"/>
                </a:cubicBezTo>
                <a:cubicBezTo>
                  <a:pt x="3241288" y="509239"/>
                  <a:pt x="3249781" y="483499"/>
                  <a:pt x="3256156" y="457200"/>
                </a:cubicBezTo>
                <a:cubicBezTo>
                  <a:pt x="3271863" y="392407"/>
                  <a:pt x="3254142" y="431489"/>
                  <a:pt x="3271025" y="397727"/>
                </a:cubicBezTo>
                <a:cubicBezTo>
                  <a:pt x="3275577" y="379517"/>
                  <a:pt x="3274237" y="369290"/>
                  <a:pt x="3289610" y="405161"/>
                </a:cubicBezTo>
                <a:cubicBezTo>
                  <a:pt x="3293635" y="414552"/>
                  <a:pt x="3295364" y="424819"/>
                  <a:pt x="3297044" y="434897"/>
                </a:cubicBezTo>
                <a:cubicBezTo>
                  <a:pt x="3301800" y="463432"/>
                  <a:pt x="3299283" y="449809"/>
                  <a:pt x="3304478" y="475785"/>
                </a:cubicBezTo>
                <a:cubicBezTo>
                  <a:pt x="3314613" y="465650"/>
                  <a:pt x="3318836" y="462478"/>
                  <a:pt x="3326781" y="449766"/>
                </a:cubicBezTo>
                <a:cubicBezTo>
                  <a:pt x="3329718" y="445067"/>
                  <a:pt x="3330297" y="438815"/>
                  <a:pt x="3334215" y="434897"/>
                </a:cubicBezTo>
                <a:cubicBezTo>
                  <a:pt x="3336985" y="432126"/>
                  <a:pt x="3341649" y="432419"/>
                  <a:pt x="3345366" y="431180"/>
                </a:cubicBezTo>
                <a:cubicBezTo>
                  <a:pt x="3350322" y="438614"/>
                  <a:pt x="3357027" y="445144"/>
                  <a:pt x="3360234" y="453483"/>
                </a:cubicBezTo>
                <a:cubicBezTo>
                  <a:pt x="3363379" y="461660"/>
                  <a:pt x="3362511" y="470860"/>
                  <a:pt x="3363951" y="479502"/>
                </a:cubicBezTo>
                <a:cubicBezTo>
                  <a:pt x="3364990" y="485734"/>
                  <a:pt x="3366298" y="491920"/>
                  <a:pt x="3367669" y="498088"/>
                </a:cubicBezTo>
                <a:cubicBezTo>
                  <a:pt x="3368777" y="503075"/>
                  <a:pt x="3366817" y="510671"/>
                  <a:pt x="3371386" y="512956"/>
                </a:cubicBezTo>
                <a:cubicBezTo>
                  <a:pt x="3381421" y="517974"/>
                  <a:pt x="3393688" y="515434"/>
                  <a:pt x="3404839" y="516673"/>
                </a:cubicBezTo>
                <a:cubicBezTo>
                  <a:pt x="3524976" y="501003"/>
                  <a:pt x="3485198" y="534559"/>
                  <a:pt x="3497766" y="408878"/>
                </a:cubicBezTo>
                <a:cubicBezTo>
                  <a:pt x="3498274" y="403795"/>
                  <a:pt x="3500244" y="398966"/>
                  <a:pt x="3501483" y="394010"/>
                </a:cubicBezTo>
                <a:cubicBezTo>
                  <a:pt x="3506989" y="454573"/>
                  <a:pt x="3501921" y="414930"/>
                  <a:pt x="3512634" y="472068"/>
                </a:cubicBezTo>
                <a:cubicBezTo>
                  <a:pt x="3514023" y="479476"/>
                  <a:pt x="3514185" y="487152"/>
                  <a:pt x="3516351" y="494371"/>
                </a:cubicBezTo>
                <a:cubicBezTo>
                  <a:pt x="3517943" y="499678"/>
                  <a:pt x="3521603" y="504146"/>
                  <a:pt x="3523786" y="509239"/>
                </a:cubicBezTo>
                <a:cubicBezTo>
                  <a:pt x="3525330" y="512840"/>
                  <a:pt x="3526264" y="516673"/>
                  <a:pt x="3527503" y="520390"/>
                </a:cubicBezTo>
                <a:lnTo>
                  <a:pt x="3612995" y="516673"/>
                </a:lnTo>
                <a:cubicBezTo>
                  <a:pt x="3635973" y="511919"/>
                  <a:pt x="3638470" y="489118"/>
                  <a:pt x="3642732" y="472068"/>
                </a:cubicBezTo>
                <a:cubicBezTo>
                  <a:pt x="3645502" y="460986"/>
                  <a:pt x="3647688" y="449765"/>
                  <a:pt x="3650166" y="438614"/>
                </a:cubicBezTo>
                <a:cubicBezTo>
                  <a:pt x="3656361" y="441092"/>
                  <a:pt x="3662918" y="442809"/>
                  <a:pt x="3668751" y="446049"/>
                </a:cubicBezTo>
                <a:cubicBezTo>
                  <a:pt x="3678075" y="451229"/>
                  <a:pt x="3698488" y="468387"/>
                  <a:pt x="3698488" y="479502"/>
                </a:cubicBezTo>
                <a:lnTo>
                  <a:pt x="3698488" y="486936"/>
                </a:lnTo>
              </a:path>
            </a:pathLst>
          </a:custGeom>
          <a:ln w="57150">
            <a:solidFill>
              <a:schemeClr val="accent1">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L">
              <a:solidFill>
                <a:schemeClr val="tx1"/>
              </a:solidFill>
            </a:endParaRPr>
          </a:p>
        </p:txBody>
      </p:sp>
      <p:sp>
        <p:nvSpPr>
          <p:cNvPr id="6" name="Freeform: Shape 5">
            <a:extLst>
              <a:ext uri="{FF2B5EF4-FFF2-40B4-BE49-F238E27FC236}">
                <a16:creationId xmlns:a16="http://schemas.microsoft.com/office/drawing/2014/main" id="{96DD589F-07B0-A32C-FDCE-4D1F254FD352}"/>
              </a:ext>
            </a:extLst>
          </p:cNvPr>
          <p:cNvSpPr/>
          <p:nvPr/>
        </p:nvSpPr>
        <p:spPr>
          <a:xfrm>
            <a:off x="7233001" y="4438185"/>
            <a:ext cx="3683619" cy="635620"/>
          </a:xfrm>
          <a:custGeom>
            <a:avLst/>
            <a:gdLst>
              <a:gd name="connsiteX0" fmla="*/ 0 w 3683619"/>
              <a:gd name="connsiteY0" fmla="*/ 308517 h 635620"/>
              <a:gd name="connsiteX1" fmla="*/ 92926 w 3683619"/>
              <a:gd name="connsiteY1" fmla="*/ 304800 h 635620"/>
              <a:gd name="connsiteX2" fmla="*/ 100361 w 3683619"/>
              <a:gd name="connsiteY2" fmla="*/ 275064 h 635620"/>
              <a:gd name="connsiteX3" fmla="*/ 104078 w 3683619"/>
              <a:gd name="connsiteY3" fmla="*/ 263913 h 635620"/>
              <a:gd name="connsiteX4" fmla="*/ 107795 w 3683619"/>
              <a:gd name="connsiteY4" fmla="*/ 234176 h 635620"/>
              <a:gd name="connsiteX5" fmla="*/ 144965 w 3683619"/>
              <a:gd name="connsiteY5" fmla="*/ 260195 h 635620"/>
              <a:gd name="connsiteX6" fmla="*/ 159834 w 3683619"/>
              <a:gd name="connsiteY6" fmla="*/ 275064 h 635620"/>
              <a:gd name="connsiteX7" fmla="*/ 174702 w 3683619"/>
              <a:gd name="connsiteY7" fmla="*/ 304800 h 635620"/>
              <a:gd name="connsiteX8" fmla="*/ 185853 w 3683619"/>
              <a:gd name="connsiteY8" fmla="*/ 308517 h 635620"/>
              <a:gd name="connsiteX9" fmla="*/ 215590 w 3683619"/>
              <a:gd name="connsiteY9" fmla="*/ 304800 h 635620"/>
              <a:gd name="connsiteX10" fmla="*/ 234175 w 3683619"/>
              <a:gd name="connsiteY10" fmla="*/ 301083 h 635620"/>
              <a:gd name="connsiteX11" fmla="*/ 293648 w 3683619"/>
              <a:gd name="connsiteY11" fmla="*/ 308517 h 635620"/>
              <a:gd name="connsiteX12" fmla="*/ 308517 w 3683619"/>
              <a:gd name="connsiteY12" fmla="*/ 185854 h 635620"/>
              <a:gd name="connsiteX13" fmla="*/ 319668 w 3683619"/>
              <a:gd name="connsiteY13" fmla="*/ 152400 h 635620"/>
              <a:gd name="connsiteX14" fmla="*/ 327102 w 3683619"/>
              <a:gd name="connsiteY14" fmla="*/ 115230 h 635620"/>
              <a:gd name="connsiteX15" fmla="*/ 334536 w 3683619"/>
              <a:gd name="connsiteY15" fmla="*/ 66908 h 635620"/>
              <a:gd name="connsiteX16" fmla="*/ 341970 w 3683619"/>
              <a:gd name="connsiteY16" fmla="*/ 0 h 635620"/>
              <a:gd name="connsiteX17" fmla="*/ 353122 w 3683619"/>
              <a:gd name="connsiteY17" fmla="*/ 40888 h 635620"/>
              <a:gd name="connsiteX18" fmla="*/ 360556 w 3683619"/>
              <a:gd name="connsiteY18" fmla="*/ 59474 h 635620"/>
              <a:gd name="connsiteX19" fmla="*/ 371707 w 3683619"/>
              <a:gd name="connsiteY19" fmla="*/ 118947 h 635620"/>
              <a:gd name="connsiteX20" fmla="*/ 382858 w 3683619"/>
              <a:gd name="connsiteY20" fmla="*/ 144966 h 635620"/>
              <a:gd name="connsiteX21" fmla="*/ 386575 w 3683619"/>
              <a:gd name="connsiteY21" fmla="*/ 185854 h 635620"/>
              <a:gd name="connsiteX22" fmla="*/ 390292 w 3683619"/>
              <a:gd name="connsiteY22" fmla="*/ 204439 h 635620"/>
              <a:gd name="connsiteX23" fmla="*/ 394009 w 3683619"/>
              <a:gd name="connsiteY23" fmla="*/ 104078 h 635620"/>
              <a:gd name="connsiteX24" fmla="*/ 405161 w 3683619"/>
              <a:gd name="connsiteY24" fmla="*/ 118947 h 635620"/>
              <a:gd name="connsiteX25" fmla="*/ 412595 w 3683619"/>
              <a:gd name="connsiteY25" fmla="*/ 137532 h 635620"/>
              <a:gd name="connsiteX26" fmla="*/ 423746 w 3683619"/>
              <a:gd name="connsiteY26" fmla="*/ 148683 h 635620"/>
              <a:gd name="connsiteX27" fmla="*/ 431180 w 3683619"/>
              <a:gd name="connsiteY27" fmla="*/ 159835 h 635620"/>
              <a:gd name="connsiteX28" fmla="*/ 446048 w 3683619"/>
              <a:gd name="connsiteY28" fmla="*/ 167269 h 635620"/>
              <a:gd name="connsiteX29" fmla="*/ 464634 w 3683619"/>
              <a:gd name="connsiteY29" fmla="*/ 159835 h 635620"/>
              <a:gd name="connsiteX30" fmla="*/ 475785 w 3683619"/>
              <a:gd name="connsiteY30" fmla="*/ 126381 h 635620"/>
              <a:gd name="connsiteX31" fmla="*/ 490653 w 3683619"/>
              <a:gd name="connsiteY31" fmla="*/ 89210 h 635620"/>
              <a:gd name="connsiteX32" fmla="*/ 501804 w 3683619"/>
              <a:gd name="connsiteY32" fmla="*/ 118947 h 635620"/>
              <a:gd name="connsiteX33" fmla="*/ 512956 w 3683619"/>
              <a:gd name="connsiteY33" fmla="*/ 144966 h 635620"/>
              <a:gd name="connsiteX34" fmla="*/ 516673 w 3683619"/>
              <a:gd name="connsiteY34" fmla="*/ 104078 h 635620"/>
              <a:gd name="connsiteX35" fmla="*/ 542692 w 3683619"/>
              <a:gd name="connsiteY35" fmla="*/ 81776 h 635620"/>
              <a:gd name="connsiteX36" fmla="*/ 553844 w 3683619"/>
              <a:gd name="connsiteY36" fmla="*/ 104078 h 635620"/>
              <a:gd name="connsiteX37" fmla="*/ 568712 w 3683619"/>
              <a:gd name="connsiteY37" fmla="*/ 152400 h 635620"/>
              <a:gd name="connsiteX38" fmla="*/ 579863 w 3683619"/>
              <a:gd name="connsiteY38" fmla="*/ 159835 h 635620"/>
              <a:gd name="connsiteX39" fmla="*/ 613317 w 3683619"/>
              <a:gd name="connsiteY39" fmla="*/ 148683 h 635620"/>
              <a:gd name="connsiteX40" fmla="*/ 617034 w 3683619"/>
              <a:gd name="connsiteY40" fmla="*/ 133815 h 635620"/>
              <a:gd name="connsiteX41" fmla="*/ 620751 w 3683619"/>
              <a:gd name="connsiteY41" fmla="*/ 96644 h 635620"/>
              <a:gd name="connsiteX42" fmla="*/ 639336 w 3683619"/>
              <a:gd name="connsiteY42" fmla="*/ 141249 h 635620"/>
              <a:gd name="connsiteX43" fmla="*/ 643053 w 3683619"/>
              <a:gd name="connsiteY43" fmla="*/ 152400 h 635620"/>
              <a:gd name="connsiteX44" fmla="*/ 661639 w 3683619"/>
              <a:gd name="connsiteY44" fmla="*/ 170986 h 635620"/>
              <a:gd name="connsiteX45" fmla="*/ 683941 w 3683619"/>
              <a:gd name="connsiteY45" fmla="*/ 167269 h 635620"/>
              <a:gd name="connsiteX46" fmla="*/ 691375 w 3683619"/>
              <a:gd name="connsiteY46" fmla="*/ 152400 h 635620"/>
              <a:gd name="connsiteX47" fmla="*/ 695092 w 3683619"/>
              <a:gd name="connsiteY47" fmla="*/ 122664 h 635620"/>
              <a:gd name="connsiteX48" fmla="*/ 698809 w 3683619"/>
              <a:gd name="connsiteY48" fmla="*/ 100361 h 635620"/>
              <a:gd name="connsiteX49" fmla="*/ 713678 w 3683619"/>
              <a:gd name="connsiteY49" fmla="*/ 115230 h 635620"/>
              <a:gd name="connsiteX50" fmla="*/ 721112 w 3683619"/>
              <a:gd name="connsiteY50" fmla="*/ 133815 h 635620"/>
              <a:gd name="connsiteX51" fmla="*/ 739697 w 3683619"/>
              <a:gd name="connsiteY51" fmla="*/ 163552 h 635620"/>
              <a:gd name="connsiteX52" fmla="*/ 750848 w 3683619"/>
              <a:gd name="connsiteY52" fmla="*/ 170986 h 635620"/>
              <a:gd name="connsiteX53" fmla="*/ 784302 w 3683619"/>
              <a:gd name="connsiteY53" fmla="*/ 141249 h 635620"/>
              <a:gd name="connsiteX54" fmla="*/ 799170 w 3683619"/>
              <a:gd name="connsiteY54" fmla="*/ 111513 h 635620"/>
              <a:gd name="connsiteX55" fmla="*/ 806604 w 3683619"/>
              <a:gd name="connsiteY55" fmla="*/ 167269 h 635620"/>
              <a:gd name="connsiteX56" fmla="*/ 810322 w 3683619"/>
              <a:gd name="connsiteY56" fmla="*/ 185854 h 635620"/>
              <a:gd name="connsiteX57" fmla="*/ 840058 w 3683619"/>
              <a:gd name="connsiteY57" fmla="*/ 174703 h 635620"/>
              <a:gd name="connsiteX58" fmla="*/ 843775 w 3683619"/>
              <a:gd name="connsiteY58" fmla="*/ 159835 h 635620"/>
              <a:gd name="connsiteX59" fmla="*/ 851209 w 3683619"/>
              <a:gd name="connsiteY59" fmla="*/ 148683 h 635620"/>
              <a:gd name="connsiteX60" fmla="*/ 858644 w 3683619"/>
              <a:gd name="connsiteY60" fmla="*/ 122664 h 635620"/>
              <a:gd name="connsiteX61" fmla="*/ 888380 w 3683619"/>
              <a:gd name="connsiteY61" fmla="*/ 152400 h 635620"/>
              <a:gd name="connsiteX62" fmla="*/ 914400 w 3683619"/>
              <a:gd name="connsiteY62" fmla="*/ 178420 h 635620"/>
              <a:gd name="connsiteX63" fmla="*/ 929268 w 3683619"/>
              <a:gd name="connsiteY63" fmla="*/ 182137 h 635620"/>
              <a:gd name="connsiteX64" fmla="*/ 966439 w 3683619"/>
              <a:gd name="connsiteY64" fmla="*/ 170986 h 635620"/>
              <a:gd name="connsiteX65" fmla="*/ 977590 w 3683619"/>
              <a:gd name="connsiteY65" fmla="*/ 122664 h 635620"/>
              <a:gd name="connsiteX66" fmla="*/ 981307 w 3683619"/>
              <a:gd name="connsiteY66" fmla="*/ 148683 h 635620"/>
              <a:gd name="connsiteX67" fmla="*/ 985024 w 3683619"/>
              <a:gd name="connsiteY67" fmla="*/ 163552 h 635620"/>
              <a:gd name="connsiteX68" fmla="*/ 999892 w 3683619"/>
              <a:gd name="connsiteY68" fmla="*/ 174703 h 635620"/>
              <a:gd name="connsiteX69" fmla="*/ 1066800 w 3683619"/>
              <a:gd name="connsiteY69" fmla="*/ 100361 h 635620"/>
              <a:gd name="connsiteX70" fmla="*/ 1077951 w 3683619"/>
              <a:gd name="connsiteY70" fmla="*/ 133815 h 635620"/>
              <a:gd name="connsiteX71" fmla="*/ 1092819 w 3683619"/>
              <a:gd name="connsiteY71" fmla="*/ 152400 h 635620"/>
              <a:gd name="connsiteX72" fmla="*/ 1133707 w 3683619"/>
              <a:gd name="connsiteY72" fmla="*/ 144966 h 635620"/>
              <a:gd name="connsiteX73" fmla="*/ 1148575 w 3683619"/>
              <a:gd name="connsiteY73" fmla="*/ 133815 h 635620"/>
              <a:gd name="connsiteX74" fmla="*/ 1170878 w 3683619"/>
              <a:gd name="connsiteY74" fmla="*/ 130098 h 635620"/>
              <a:gd name="connsiteX75" fmla="*/ 1193180 w 3683619"/>
              <a:gd name="connsiteY75" fmla="*/ 170986 h 635620"/>
              <a:gd name="connsiteX76" fmla="*/ 1200614 w 3683619"/>
              <a:gd name="connsiteY76" fmla="*/ 193288 h 635620"/>
              <a:gd name="connsiteX77" fmla="*/ 1219200 w 3683619"/>
              <a:gd name="connsiteY77" fmla="*/ 200722 h 635620"/>
              <a:gd name="connsiteX78" fmla="*/ 1237785 w 3683619"/>
              <a:gd name="connsiteY78" fmla="*/ 197005 h 635620"/>
              <a:gd name="connsiteX79" fmla="*/ 1241502 w 3683619"/>
              <a:gd name="connsiteY79" fmla="*/ 174703 h 635620"/>
              <a:gd name="connsiteX80" fmla="*/ 1260087 w 3683619"/>
              <a:gd name="connsiteY80" fmla="*/ 137532 h 635620"/>
              <a:gd name="connsiteX81" fmla="*/ 1271239 w 3683619"/>
              <a:gd name="connsiteY81" fmla="*/ 133815 h 635620"/>
              <a:gd name="connsiteX82" fmla="*/ 1297258 w 3683619"/>
              <a:gd name="connsiteY82" fmla="*/ 141249 h 635620"/>
              <a:gd name="connsiteX83" fmla="*/ 1308409 w 3683619"/>
              <a:gd name="connsiteY83" fmla="*/ 152400 h 635620"/>
              <a:gd name="connsiteX84" fmla="*/ 1349297 w 3683619"/>
              <a:gd name="connsiteY84" fmla="*/ 170986 h 635620"/>
              <a:gd name="connsiteX85" fmla="*/ 1375317 w 3683619"/>
              <a:gd name="connsiteY85" fmla="*/ 156117 h 635620"/>
              <a:gd name="connsiteX86" fmla="*/ 1382751 w 3683619"/>
              <a:gd name="connsiteY86" fmla="*/ 144966 h 635620"/>
              <a:gd name="connsiteX87" fmla="*/ 1419922 w 3683619"/>
              <a:gd name="connsiteY87" fmla="*/ 148683 h 635620"/>
              <a:gd name="connsiteX88" fmla="*/ 1431073 w 3683619"/>
              <a:gd name="connsiteY88" fmla="*/ 163552 h 635620"/>
              <a:gd name="connsiteX89" fmla="*/ 1464526 w 3683619"/>
              <a:gd name="connsiteY89" fmla="*/ 163552 h 635620"/>
              <a:gd name="connsiteX90" fmla="*/ 1475678 w 3683619"/>
              <a:gd name="connsiteY90" fmla="*/ 156117 h 635620"/>
              <a:gd name="connsiteX91" fmla="*/ 1479395 w 3683619"/>
              <a:gd name="connsiteY91" fmla="*/ 144966 h 635620"/>
              <a:gd name="connsiteX92" fmla="*/ 1509131 w 3683619"/>
              <a:gd name="connsiteY92" fmla="*/ 130098 h 635620"/>
              <a:gd name="connsiteX93" fmla="*/ 1538868 w 3683619"/>
              <a:gd name="connsiteY93" fmla="*/ 141249 h 635620"/>
              <a:gd name="connsiteX94" fmla="*/ 1561170 w 3683619"/>
              <a:gd name="connsiteY94" fmla="*/ 170986 h 635620"/>
              <a:gd name="connsiteX95" fmla="*/ 1579756 w 3683619"/>
              <a:gd name="connsiteY95" fmla="*/ 174703 h 635620"/>
              <a:gd name="connsiteX96" fmla="*/ 1594624 w 3683619"/>
              <a:gd name="connsiteY96" fmla="*/ 170986 h 635620"/>
              <a:gd name="connsiteX97" fmla="*/ 1605775 w 3683619"/>
              <a:gd name="connsiteY97" fmla="*/ 133815 h 635620"/>
              <a:gd name="connsiteX98" fmla="*/ 1613209 w 3683619"/>
              <a:gd name="connsiteY98" fmla="*/ 144966 h 635620"/>
              <a:gd name="connsiteX99" fmla="*/ 1665248 w 3683619"/>
              <a:gd name="connsiteY99" fmla="*/ 137532 h 635620"/>
              <a:gd name="connsiteX100" fmla="*/ 1683834 w 3683619"/>
              <a:gd name="connsiteY100" fmla="*/ 96644 h 635620"/>
              <a:gd name="connsiteX101" fmla="*/ 1706136 w 3683619"/>
              <a:gd name="connsiteY101" fmla="*/ 107795 h 635620"/>
              <a:gd name="connsiteX102" fmla="*/ 1709853 w 3683619"/>
              <a:gd name="connsiteY102" fmla="*/ 118947 h 635620"/>
              <a:gd name="connsiteX103" fmla="*/ 1717287 w 3683619"/>
              <a:gd name="connsiteY103" fmla="*/ 133815 h 635620"/>
              <a:gd name="connsiteX104" fmla="*/ 1721004 w 3683619"/>
              <a:gd name="connsiteY104" fmla="*/ 144966 h 635620"/>
              <a:gd name="connsiteX105" fmla="*/ 1747024 w 3683619"/>
              <a:gd name="connsiteY105" fmla="*/ 178420 h 635620"/>
              <a:gd name="connsiteX106" fmla="*/ 1754458 w 3683619"/>
              <a:gd name="connsiteY106" fmla="*/ 189571 h 635620"/>
              <a:gd name="connsiteX107" fmla="*/ 1802780 w 3683619"/>
              <a:gd name="connsiteY107" fmla="*/ 170986 h 635620"/>
              <a:gd name="connsiteX108" fmla="*/ 1810214 w 3683619"/>
              <a:gd name="connsiteY108" fmla="*/ 159835 h 635620"/>
              <a:gd name="connsiteX109" fmla="*/ 1836234 w 3683619"/>
              <a:gd name="connsiteY109" fmla="*/ 185854 h 635620"/>
              <a:gd name="connsiteX110" fmla="*/ 1854819 w 3683619"/>
              <a:gd name="connsiteY110" fmla="*/ 189571 h 635620"/>
              <a:gd name="connsiteX111" fmla="*/ 1899424 w 3683619"/>
              <a:gd name="connsiteY111" fmla="*/ 170986 h 635620"/>
              <a:gd name="connsiteX112" fmla="*/ 1903141 w 3683619"/>
              <a:gd name="connsiteY112" fmla="*/ 159835 h 635620"/>
              <a:gd name="connsiteX113" fmla="*/ 1910575 w 3683619"/>
              <a:gd name="connsiteY113" fmla="*/ 148683 h 635620"/>
              <a:gd name="connsiteX114" fmla="*/ 1936595 w 3683619"/>
              <a:gd name="connsiteY114" fmla="*/ 141249 h 635620"/>
              <a:gd name="connsiteX115" fmla="*/ 2018370 w 3683619"/>
              <a:gd name="connsiteY115" fmla="*/ 141249 h 635620"/>
              <a:gd name="connsiteX116" fmla="*/ 2029522 w 3683619"/>
              <a:gd name="connsiteY116" fmla="*/ 122664 h 635620"/>
              <a:gd name="connsiteX117" fmla="*/ 2033239 w 3683619"/>
              <a:gd name="connsiteY117" fmla="*/ 104078 h 635620"/>
              <a:gd name="connsiteX118" fmla="*/ 2040673 w 3683619"/>
              <a:gd name="connsiteY118" fmla="*/ 111513 h 635620"/>
              <a:gd name="connsiteX119" fmla="*/ 2048107 w 3683619"/>
              <a:gd name="connsiteY119" fmla="*/ 122664 h 635620"/>
              <a:gd name="connsiteX120" fmla="*/ 2059258 w 3683619"/>
              <a:gd name="connsiteY120" fmla="*/ 133815 h 635620"/>
              <a:gd name="connsiteX121" fmla="*/ 2066692 w 3683619"/>
              <a:gd name="connsiteY121" fmla="*/ 144966 h 635620"/>
              <a:gd name="connsiteX122" fmla="*/ 2081561 w 3683619"/>
              <a:gd name="connsiteY122" fmla="*/ 148683 h 635620"/>
              <a:gd name="connsiteX123" fmla="*/ 2111297 w 3683619"/>
              <a:gd name="connsiteY123" fmla="*/ 133815 h 635620"/>
              <a:gd name="connsiteX124" fmla="*/ 2118731 w 3683619"/>
              <a:gd name="connsiteY124" fmla="*/ 96644 h 635620"/>
              <a:gd name="connsiteX125" fmla="*/ 2126165 w 3683619"/>
              <a:gd name="connsiteY125" fmla="*/ 118947 h 635620"/>
              <a:gd name="connsiteX126" fmla="*/ 2133600 w 3683619"/>
              <a:gd name="connsiteY126" fmla="*/ 126381 h 635620"/>
              <a:gd name="connsiteX127" fmla="*/ 2141034 w 3683619"/>
              <a:gd name="connsiteY127" fmla="*/ 144966 h 635620"/>
              <a:gd name="connsiteX128" fmla="*/ 2155902 w 3683619"/>
              <a:gd name="connsiteY128" fmla="*/ 159835 h 635620"/>
              <a:gd name="connsiteX129" fmla="*/ 2170770 w 3683619"/>
              <a:gd name="connsiteY129" fmla="*/ 185854 h 635620"/>
              <a:gd name="connsiteX130" fmla="*/ 2193073 w 3683619"/>
              <a:gd name="connsiteY130" fmla="*/ 148683 h 635620"/>
              <a:gd name="connsiteX131" fmla="*/ 2200507 w 3683619"/>
              <a:gd name="connsiteY131" fmla="*/ 137532 h 635620"/>
              <a:gd name="connsiteX132" fmla="*/ 2215375 w 3683619"/>
              <a:gd name="connsiteY132" fmla="*/ 144966 h 635620"/>
              <a:gd name="connsiteX133" fmla="*/ 2233961 w 3683619"/>
              <a:gd name="connsiteY133" fmla="*/ 159835 h 635620"/>
              <a:gd name="connsiteX134" fmla="*/ 2263697 w 3683619"/>
              <a:gd name="connsiteY134" fmla="*/ 185854 h 635620"/>
              <a:gd name="connsiteX135" fmla="*/ 2289717 w 3683619"/>
              <a:gd name="connsiteY135" fmla="*/ 170986 h 635620"/>
              <a:gd name="connsiteX136" fmla="*/ 2300868 w 3683619"/>
              <a:gd name="connsiteY136" fmla="*/ 137532 h 635620"/>
              <a:gd name="connsiteX137" fmla="*/ 2312019 w 3683619"/>
              <a:gd name="connsiteY137" fmla="*/ 122664 h 635620"/>
              <a:gd name="connsiteX138" fmla="*/ 2345473 w 3683619"/>
              <a:gd name="connsiteY138" fmla="*/ 148683 h 635620"/>
              <a:gd name="connsiteX139" fmla="*/ 2352907 w 3683619"/>
              <a:gd name="connsiteY139" fmla="*/ 159835 h 635620"/>
              <a:gd name="connsiteX140" fmla="*/ 2382644 w 3683619"/>
              <a:gd name="connsiteY140" fmla="*/ 170986 h 635620"/>
              <a:gd name="connsiteX141" fmla="*/ 2430965 w 3683619"/>
              <a:gd name="connsiteY141" fmla="*/ 163552 h 635620"/>
              <a:gd name="connsiteX142" fmla="*/ 2442117 w 3683619"/>
              <a:gd name="connsiteY142" fmla="*/ 107795 h 635620"/>
              <a:gd name="connsiteX143" fmla="*/ 2453268 w 3683619"/>
              <a:gd name="connsiteY143" fmla="*/ 144966 h 635620"/>
              <a:gd name="connsiteX144" fmla="*/ 2456985 w 3683619"/>
              <a:gd name="connsiteY144" fmla="*/ 159835 h 635620"/>
              <a:gd name="connsiteX145" fmla="*/ 2460702 w 3683619"/>
              <a:gd name="connsiteY145" fmla="*/ 185854 h 635620"/>
              <a:gd name="connsiteX146" fmla="*/ 2483004 w 3683619"/>
              <a:gd name="connsiteY146" fmla="*/ 193288 h 635620"/>
              <a:gd name="connsiteX147" fmla="*/ 2512741 w 3683619"/>
              <a:gd name="connsiteY147" fmla="*/ 185854 h 635620"/>
              <a:gd name="connsiteX148" fmla="*/ 2516458 w 3683619"/>
              <a:gd name="connsiteY148" fmla="*/ 167269 h 635620"/>
              <a:gd name="connsiteX149" fmla="*/ 2523892 w 3683619"/>
              <a:gd name="connsiteY149" fmla="*/ 148683 h 635620"/>
              <a:gd name="connsiteX150" fmla="*/ 2564780 w 3683619"/>
              <a:gd name="connsiteY150" fmla="*/ 159835 h 635620"/>
              <a:gd name="connsiteX151" fmla="*/ 2587083 w 3683619"/>
              <a:gd name="connsiteY151" fmla="*/ 189571 h 635620"/>
              <a:gd name="connsiteX152" fmla="*/ 2598234 w 3683619"/>
              <a:gd name="connsiteY152" fmla="*/ 193288 h 635620"/>
              <a:gd name="connsiteX153" fmla="*/ 2613102 w 3683619"/>
              <a:gd name="connsiteY153" fmla="*/ 178420 h 635620"/>
              <a:gd name="connsiteX154" fmla="*/ 2624253 w 3683619"/>
              <a:gd name="connsiteY154" fmla="*/ 115230 h 635620"/>
              <a:gd name="connsiteX155" fmla="*/ 2646556 w 3683619"/>
              <a:gd name="connsiteY155" fmla="*/ 133815 h 635620"/>
              <a:gd name="connsiteX156" fmla="*/ 2653990 w 3683619"/>
              <a:gd name="connsiteY156" fmla="*/ 152400 h 635620"/>
              <a:gd name="connsiteX157" fmla="*/ 2657707 w 3683619"/>
              <a:gd name="connsiteY157" fmla="*/ 163552 h 635620"/>
              <a:gd name="connsiteX158" fmla="*/ 2676292 w 3683619"/>
              <a:gd name="connsiteY158" fmla="*/ 167269 h 635620"/>
              <a:gd name="connsiteX159" fmla="*/ 2698595 w 3683619"/>
              <a:gd name="connsiteY159" fmla="*/ 152400 h 635620"/>
              <a:gd name="connsiteX160" fmla="*/ 2728331 w 3683619"/>
              <a:gd name="connsiteY160" fmla="*/ 144966 h 635620"/>
              <a:gd name="connsiteX161" fmla="*/ 2739483 w 3683619"/>
              <a:gd name="connsiteY161" fmla="*/ 170986 h 635620"/>
              <a:gd name="connsiteX162" fmla="*/ 2754351 w 3683619"/>
              <a:gd name="connsiteY162" fmla="*/ 182137 h 635620"/>
              <a:gd name="connsiteX163" fmla="*/ 2784087 w 3683619"/>
              <a:gd name="connsiteY163" fmla="*/ 163552 h 635620"/>
              <a:gd name="connsiteX164" fmla="*/ 2791522 w 3683619"/>
              <a:gd name="connsiteY164" fmla="*/ 70625 h 635620"/>
              <a:gd name="connsiteX165" fmla="*/ 2798956 w 3683619"/>
              <a:gd name="connsiteY165" fmla="*/ 33454 h 635620"/>
              <a:gd name="connsiteX166" fmla="*/ 2817541 w 3683619"/>
              <a:gd name="connsiteY166" fmla="*/ 81776 h 635620"/>
              <a:gd name="connsiteX167" fmla="*/ 2821258 w 3683619"/>
              <a:gd name="connsiteY167" fmla="*/ 118947 h 635620"/>
              <a:gd name="connsiteX168" fmla="*/ 2832409 w 3683619"/>
              <a:gd name="connsiteY168" fmla="*/ 126381 h 635620"/>
              <a:gd name="connsiteX169" fmla="*/ 2877014 w 3683619"/>
              <a:gd name="connsiteY169" fmla="*/ 130098 h 635620"/>
              <a:gd name="connsiteX170" fmla="*/ 2891883 w 3683619"/>
              <a:gd name="connsiteY170" fmla="*/ 260195 h 635620"/>
              <a:gd name="connsiteX171" fmla="*/ 2899317 w 3683619"/>
              <a:gd name="connsiteY171" fmla="*/ 341971 h 635620"/>
              <a:gd name="connsiteX172" fmla="*/ 2903034 w 3683619"/>
              <a:gd name="connsiteY172" fmla="*/ 431181 h 635620"/>
              <a:gd name="connsiteX173" fmla="*/ 3010829 w 3683619"/>
              <a:gd name="connsiteY173" fmla="*/ 423747 h 635620"/>
              <a:gd name="connsiteX174" fmla="*/ 3036848 w 3683619"/>
              <a:gd name="connsiteY174" fmla="*/ 416313 h 635620"/>
              <a:gd name="connsiteX175" fmla="*/ 3166946 w 3683619"/>
              <a:gd name="connsiteY175" fmla="*/ 412595 h 635620"/>
              <a:gd name="connsiteX176" fmla="*/ 3185531 w 3683619"/>
              <a:gd name="connsiteY176" fmla="*/ 408878 h 635620"/>
              <a:gd name="connsiteX177" fmla="*/ 3218985 w 3683619"/>
              <a:gd name="connsiteY177" fmla="*/ 379142 h 635620"/>
              <a:gd name="connsiteX178" fmla="*/ 3222702 w 3683619"/>
              <a:gd name="connsiteY178" fmla="*/ 356839 h 635620"/>
              <a:gd name="connsiteX179" fmla="*/ 3226419 w 3683619"/>
              <a:gd name="connsiteY179" fmla="*/ 338254 h 635620"/>
              <a:gd name="connsiteX180" fmla="*/ 3230136 w 3683619"/>
              <a:gd name="connsiteY180" fmla="*/ 550127 h 635620"/>
              <a:gd name="connsiteX181" fmla="*/ 3241287 w 3683619"/>
              <a:gd name="connsiteY181" fmla="*/ 576147 h 635620"/>
              <a:gd name="connsiteX182" fmla="*/ 3256156 w 3683619"/>
              <a:gd name="connsiteY182" fmla="*/ 609600 h 635620"/>
              <a:gd name="connsiteX183" fmla="*/ 3263590 w 3683619"/>
              <a:gd name="connsiteY183" fmla="*/ 617035 h 635620"/>
              <a:gd name="connsiteX184" fmla="*/ 3274741 w 3683619"/>
              <a:gd name="connsiteY184" fmla="*/ 620752 h 635620"/>
              <a:gd name="connsiteX185" fmla="*/ 3363951 w 3683619"/>
              <a:gd name="connsiteY185" fmla="*/ 613317 h 635620"/>
              <a:gd name="connsiteX186" fmla="*/ 3408556 w 3683619"/>
              <a:gd name="connsiteY186" fmla="*/ 591015 h 635620"/>
              <a:gd name="connsiteX187" fmla="*/ 3419707 w 3683619"/>
              <a:gd name="connsiteY187" fmla="*/ 587298 h 635620"/>
              <a:gd name="connsiteX188" fmla="*/ 3468029 w 3683619"/>
              <a:gd name="connsiteY188" fmla="*/ 591015 h 635620"/>
              <a:gd name="connsiteX189" fmla="*/ 3479180 w 3683619"/>
              <a:gd name="connsiteY189" fmla="*/ 594732 h 635620"/>
              <a:gd name="connsiteX190" fmla="*/ 3482897 w 3683619"/>
              <a:gd name="connsiteY190" fmla="*/ 605883 h 635620"/>
              <a:gd name="connsiteX191" fmla="*/ 3494048 w 3683619"/>
              <a:gd name="connsiteY191" fmla="*/ 609600 h 635620"/>
              <a:gd name="connsiteX192" fmla="*/ 3523785 w 3683619"/>
              <a:gd name="connsiteY192" fmla="*/ 624469 h 635620"/>
              <a:gd name="connsiteX193" fmla="*/ 3553522 w 3683619"/>
              <a:gd name="connsiteY193" fmla="*/ 635620 h 635620"/>
              <a:gd name="connsiteX194" fmla="*/ 3683619 w 3683619"/>
              <a:gd name="connsiteY194" fmla="*/ 628186 h 635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3683619" h="635620">
                <a:moveTo>
                  <a:pt x="0" y="308517"/>
                </a:moveTo>
                <a:cubicBezTo>
                  <a:pt x="30975" y="307278"/>
                  <a:pt x="63517" y="314603"/>
                  <a:pt x="92926" y="304800"/>
                </a:cubicBezTo>
                <a:cubicBezTo>
                  <a:pt x="102619" y="301569"/>
                  <a:pt x="97130" y="284757"/>
                  <a:pt x="100361" y="275064"/>
                </a:cubicBezTo>
                <a:lnTo>
                  <a:pt x="104078" y="263913"/>
                </a:lnTo>
                <a:cubicBezTo>
                  <a:pt x="105317" y="254001"/>
                  <a:pt x="100277" y="240754"/>
                  <a:pt x="107795" y="234176"/>
                </a:cubicBezTo>
                <a:cubicBezTo>
                  <a:pt x="130850" y="214003"/>
                  <a:pt x="140514" y="253836"/>
                  <a:pt x="144965" y="260195"/>
                </a:cubicBezTo>
                <a:cubicBezTo>
                  <a:pt x="148985" y="265937"/>
                  <a:pt x="154878" y="270108"/>
                  <a:pt x="159834" y="275064"/>
                </a:cubicBezTo>
                <a:cubicBezTo>
                  <a:pt x="163203" y="288538"/>
                  <a:pt x="162731" y="294824"/>
                  <a:pt x="174702" y="304800"/>
                </a:cubicBezTo>
                <a:cubicBezTo>
                  <a:pt x="177712" y="307308"/>
                  <a:pt x="182136" y="307278"/>
                  <a:pt x="185853" y="308517"/>
                </a:cubicBezTo>
                <a:cubicBezTo>
                  <a:pt x="195765" y="307278"/>
                  <a:pt x="205717" y="306319"/>
                  <a:pt x="215590" y="304800"/>
                </a:cubicBezTo>
                <a:cubicBezTo>
                  <a:pt x="221834" y="303839"/>
                  <a:pt x="227864" y="300783"/>
                  <a:pt x="234175" y="301083"/>
                </a:cubicBezTo>
                <a:cubicBezTo>
                  <a:pt x="254131" y="302033"/>
                  <a:pt x="273824" y="306039"/>
                  <a:pt x="293648" y="308517"/>
                </a:cubicBezTo>
                <a:cubicBezTo>
                  <a:pt x="323354" y="259011"/>
                  <a:pt x="301214" y="302698"/>
                  <a:pt x="308517" y="185854"/>
                </a:cubicBezTo>
                <a:cubicBezTo>
                  <a:pt x="309355" y="172449"/>
                  <a:pt x="316211" y="165363"/>
                  <a:pt x="319668" y="152400"/>
                </a:cubicBezTo>
                <a:cubicBezTo>
                  <a:pt x="322924" y="140191"/>
                  <a:pt x="325025" y="127693"/>
                  <a:pt x="327102" y="115230"/>
                </a:cubicBezTo>
                <a:cubicBezTo>
                  <a:pt x="329320" y="101921"/>
                  <a:pt x="333170" y="79887"/>
                  <a:pt x="334536" y="66908"/>
                </a:cubicBezTo>
                <a:cubicBezTo>
                  <a:pt x="341981" y="-3823"/>
                  <a:pt x="334233" y="46423"/>
                  <a:pt x="341970" y="0"/>
                </a:cubicBezTo>
                <a:cubicBezTo>
                  <a:pt x="360727" y="46895"/>
                  <a:pt x="338679" y="-12067"/>
                  <a:pt x="353122" y="40888"/>
                </a:cubicBezTo>
                <a:cubicBezTo>
                  <a:pt x="354878" y="47325"/>
                  <a:pt x="358837" y="53027"/>
                  <a:pt x="360556" y="59474"/>
                </a:cubicBezTo>
                <a:cubicBezTo>
                  <a:pt x="374044" y="110056"/>
                  <a:pt x="363183" y="80589"/>
                  <a:pt x="371707" y="118947"/>
                </a:cubicBezTo>
                <a:cubicBezTo>
                  <a:pt x="373895" y="128791"/>
                  <a:pt x="378313" y="135875"/>
                  <a:pt x="382858" y="144966"/>
                </a:cubicBezTo>
                <a:cubicBezTo>
                  <a:pt x="384097" y="158595"/>
                  <a:pt x="384878" y="172274"/>
                  <a:pt x="386575" y="185854"/>
                </a:cubicBezTo>
                <a:cubicBezTo>
                  <a:pt x="387359" y="192123"/>
                  <a:pt x="389720" y="210731"/>
                  <a:pt x="390292" y="204439"/>
                </a:cubicBezTo>
                <a:cubicBezTo>
                  <a:pt x="393323" y="171100"/>
                  <a:pt x="392770" y="137532"/>
                  <a:pt x="394009" y="104078"/>
                </a:cubicBezTo>
                <a:cubicBezTo>
                  <a:pt x="397726" y="109034"/>
                  <a:pt x="402152" y="113531"/>
                  <a:pt x="405161" y="118947"/>
                </a:cubicBezTo>
                <a:cubicBezTo>
                  <a:pt x="408401" y="124780"/>
                  <a:pt x="409059" y="131874"/>
                  <a:pt x="412595" y="137532"/>
                </a:cubicBezTo>
                <a:cubicBezTo>
                  <a:pt x="415381" y="141990"/>
                  <a:pt x="420381" y="144645"/>
                  <a:pt x="423746" y="148683"/>
                </a:cubicBezTo>
                <a:cubicBezTo>
                  <a:pt x="426606" y="152115"/>
                  <a:pt x="427748" y="156975"/>
                  <a:pt x="431180" y="159835"/>
                </a:cubicBezTo>
                <a:cubicBezTo>
                  <a:pt x="435437" y="163382"/>
                  <a:pt x="441092" y="164791"/>
                  <a:pt x="446048" y="167269"/>
                </a:cubicBezTo>
                <a:cubicBezTo>
                  <a:pt x="452243" y="164791"/>
                  <a:pt x="459916" y="164553"/>
                  <a:pt x="464634" y="159835"/>
                </a:cubicBezTo>
                <a:cubicBezTo>
                  <a:pt x="471602" y="152867"/>
                  <a:pt x="472259" y="135196"/>
                  <a:pt x="475785" y="126381"/>
                </a:cubicBezTo>
                <a:cubicBezTo>
                  <a:pt x="493699" y="81595"/>
                  <a:pt x="482168" y="123152"/>
                  <a:pt x="490653" y="89210"/>
                </a:cubicBezTo>
                <a:cubicBezTo>
                  <a:pt x="494370" y="99122"/>
                  <a:pt x="498456" y="108904"/>
                  <a:pt x="501804" y="118947"/>
                </a:cubicBezTo>
                <a:cubicBezTo>
                  <a:pt x="509804" y="142946"/>
                  <a:pt x="499891" y="125369"/>
                  <a:pt x="512956" y="144966"/>
                </a:cubicBezTo>
                <a:cubicBezTo>
                  <a:pt x="514195" y="131337"/>
                  <a:pt x="512913" y="117237"/>
                  <a:pt x="516673" y="104078"/>
                </a:cubicBezTo>
                <a:cubicBezTo>
                  <a:pt x="518085" y="99136"/>
                  <a:pt x="540259" y="83601"/>
                  <a:pt x="542692" y="81776"/>
                </a:cubicBezTo>
                <a:cubicBezTo>
                  <a:pt x="546409" y="89210"/>
                  <a:pt x="551216" y="96193"/>
                  <a:pt x="553844" y="104078"/>
                </a:cubicBezTo>
                <a:cubicBezTo>
                  <a:pt x="558186" y="117103"/>
                  <a:pt x="558252" y="139848"/>
                  <a:pt x="568712" y="152400"/>
                </a:cubicBezTo>
                <a:cubicBezTo>
                  <a:pt x="571572" y="155832"/>
                  <a:pt x="576146" y="157357"/>
                  <a:pt x="579863" y="159835"/>
                </a:cubicBezTo>
                <a:cubicBezTo>
                  <a:pt x="591014" y="156118"/>
                  <a:pt x="603687" y="155424"/>
                  <a:pt x="613317" y="148683"/>
                </a:cubicBezTo>
                <a:cubicBezTo>
                  <a:pt x="617502" y="145753"/>
                  <a:pt x="616312" y="138872"/>
                  <a:pt x="617034" y="133815"/>
                </a:cubicBezTo>
                <a:cubicBezTo>
                  <a:pt x="618795" y="121488"/>
                  <a:pt x="619512" y="109034"/>
                  <a:pt x="620751" y="96644"/>
                </a:cubicBezTo>
                <a:cubicBezTo>
                  <a:pt x="635418" y="140648"/>
                  <a:pt x="619796" y="97284"/>
                  <a:pt x="639336" y="141249"/>
                </a:cubicBezTo>
                <a:cubicBezTo>
                  <a:pt x="640927" y="144829"/>
                  <a:pt x="640702" y="149266"/>
                  <a:pt x="643053" y="152400"/>
                </a:cubicBezTo>
                <a:cubicBezTo>
                  <a:pt x="648310" y="159409"/>
                  <a:pt x="661639" y="170986"/>
                  <a:pt x="661639" y="170986"/>
                </a:cubicBezTo>
                <a:cubicBezTo>
                  <a:pt x="669073" y="169747"/>
                  <a:pt x="677550" y="171264"/>
                  <a:pt x="683941" y="167269"/>
                </a:cubicBezTo>
                <a:cubicBezTo>
                  <a:pt x="688640" y="164332"/>
                  <a:pt x="690031" y="157776"/>
                  <a:pt x="691375" y="152400"/>
                </a:cubicBezTo>
                <a:cubicBezTo>
                  <a:pt x="693798" y="142709"/>
                  <a:pt x="693679" y="132553"/>
                  <a:pt x="695092" y="122664"/>
                </a:cubicBezTo>
                <a:cubicBezTo>
                  <a:pt x="696158" y="115203"/>
                  <a:pt x="697570" y="107795"/>
                  <a:pt x="698809" y="100361"/>
                </a:cubicBezTo>
                <a:cubicBezTo>
                  <a:pt x="703765" y="105317"/>
                  <a:pt x="709790" y="109398"/>
                  <a:pt x="713678" y="115230"/>
                </a:cubicBezTo>
                <a:cubicBezTo>
                  <a:pt x="717379" y="120782"/>
                  <a:pt x="718402" y="127718"/>
                  <a:pt x="721112" y="133815"/>
                </a:cubicBezTo>
                <a:cubicBezTo>
                  <a:pt x="725823" y="144414"/>
                  <a:pt x="731364" y="155219"/>
                  <a:pt x="739697" y="163552"/>
                </a:cubicBezTo>
                <a:cubicBezTo>
                  <a:pt x="742856" y="166711"/>
                  <a:pt x="747131" y="168508"/>
                  <a:pt x="750848" y="170986"/>
                </a:cubicBezTo>
                <a:cubicBezTo>
                  <a:pt x="788258" y="160298"/>
                  <a:pt x="770666" y="173066"/>
                  <a:pt x="784302" y="141249"/>
                </a:cubicBezTo>
                <a:cubicBezTo>
                  <a:pt x="788667" y="131063"/>
                  <a:pt x="799170" y="111513"/>
                  <a:pt x="799170" y="111513"/>
                </a:cubicBezTo>
                <a:cubicBezTo>
                  <a:pt x="808193" y="66396"/>
                  <a:pt x="800843" y="95261"/>
                  <a:pt x="806604" y="167269"/>
                </a:cubicBezTo>
                <a:cubicBezTo>
                  <a:pt x="807108" y="173567"/>
                  <a:pt x="809083" y="179659"/>
                  <a:pt x="810322" y="185854"/>
                </a:cubicBezTo>
                <a:cubicBezTo>
                  <a:pt x="818413" y="184236"/>
                  <a:pt x="834168" y="183538"/>
                  <a:pt x="840058" y="174703"/>
                </a:cubicBezTo>
                <a:cubicBezTo>
                  <a:pt x="842892" y="170452"/>
                  <a:pt x="841763" y="164531"/>
                  <a:pt x="843775" y="159835"/>
                </a:cubicBezTo>
                <a:cubicBezTo>
                  <a:pt x="845535" y="155729"/>
                  <a:pt x="849211" y="152679"/>
                  <a:pt x="851209" y="148683"/>
                </a:cubicBezTo>
                <a:cubicBezTo>
                  <a:pt x="853874" y="143353"/>
                  <a:pt x="857454" y="127424"/>
                  <a:pt x="858644" y="122664"/>
                </a:cubicBezTo>
                <a:cubicBezTo>
                  <a:pt x="886687" y="143696"/>
                  <a:pt x="860897" y="122419"/>
                  <a:pt x="888380" y="152400"/>
                </a:cubicBezTo>
                <a:cubicBezTo>
                  <a:pt x="896668" y="161442"/>
                  <a:pt x="902500" y="175445"/>
                  <a:pt x="914400" y="178420"/>
                </a:cubicBezTo>
                <a:lnTo>
                  <a:pt x="929268" y="182137"/>
                </a:lnTo>
                <a:cubicBezTo>
                  <a:pt x="941658" y="178420"/>
                  <a:pt x="959958" y="182181"/>
                  <a:pt x="966439" y="170986"/>
                </a:cubicBezTo>
                <a:cubicBezTo>
                  <a:pt x="988106" y="133561"/>
                  <a:pt x="955164" y="89024"/>
                  <a:pt x="977590" y="122664"/>
                </a:cubicBezTo>
                <a:cubicBezTo>
                  <a:pt x="978829" y="131337"/>
                  <a:pt x="979740" y="140063"/>
                  <a:pt x="981307" y="148683"/>
                </a:cubicBezTo>
                <a:cubicBezTo>
                  <a:pt x="982221" y="153709"/>
                  <a:pt x="982055" y="159395"/>
                  <a:pt x="985024" y="163552"/>
                </a:cubicBezTo>
                <a:cubicBezTo>
                  <a:pt x="988625" y="168593"/>
                  <a:pt x="994936" y="170986"/>
                  <a:pt x="999892" y="174703"/>
                </a:cubicBezTo>
                <a:cubicBezTo>
                  <a:pt x="1114819" y="158285"/>
                  <a:pt x="995622" y="191875"/>
                  <a:pt x="1066800" y="100361"/>
                </a:cubicBezTo>
                <a:cubicBezTo>
                  <a:pt x="1074017" y="91083"/>
                  <a:pt x="1070608" y="124636"/>
                  <a:pt x="1077951" y="133815"/>
                </a:cubicBezTo>
                <a:lnTo>
                  <a:pt x="1092819" y="152400"/>
                </a:lnTo>
                <a:cubicBezTo>
                  <a:pt x="1106448" y="149922"/>
                  <a:pt x="1120565" y="149347"/>
                  <a:pt x="1133707" y="144966"/>
                </a:cubicBezTo>
                <a:cubicBezTo>
                  <a:pt x="1139584" y="143007"/>
                  <a:pt x="1142823" y="136116"/>
                  <a:pt x="1148575" y="133815"/>
                </a:cubicBezTo>
                <a:cubicBezTo>
                  <a:pt x="1155573" y="131016"/>
                  <a:pt x="1163444" y="131337"/>
                  <a:pt x="1170878" y="130098"/>
                </a:cubicBezTo>
                <a:cubicBezTo>
                  <a:pt x="1186569" y="153634"/>
                  <a:pt x="1184578" y="147329"/>
                  <a:pt x="1193180" y="170986"/>
                </a:cubicBezTo>
                <a:cubicBezTo>
                  <a:pt x="1195858" y="178350"/>
                  <a:pt x="1195454" y="187391"/>
                  <a:pt x="1200614" y="193288"/>
                </a:cubicBezTo>
                <a:cubicBezTo>
                  <a:pt x="1205008" y="198310"/>
                  <a:pt x="1213005" y="198244"/>
                  <a:pt x="1219200" y="200722"/>
                </a:cubicBezTo>
                <a:cubicBezTo>
                  <a:pt x="1225395" y="199483"/>
                  <a:pt x="1233674" y="201802"/>
                  <a:pt x="1237785" y="197005"/>
                </a:cubicBezTo>
                <a:cubicBezTo>
                  <a:pt x="1242690" y="191283"/>
                  <a:pt x="1239867" y="182060"/>
                  <a:pt x="1241502" y="174703"/>
                </a:cubicBezTo>
                <a:cubicBezTo>
                  <a:pt x="1244113" y="162953"/>
                  <a:pt x="1254149" y="144318"/>
                  <a:pt x="1260087" y="137532"/>
                </a:cubicBezTo>
                <a:cubicBezTo>
                  <a:pt x="1262667" y="134583"/>
                  <a:pt x="1267522" y="135054"/>
                  <a:pt x="1271239" y="133815"/>
                </a:cubicBezTo>
                <a:cubicBezTo>
                  <a:pt x="1279912" y="136293"/>
                  <a:pt x="1289190" y="137215"/>
                  <a:pt x="1297258" y="141249"/>
                </a:cubicBezTo>
                <a:cubicBezTo>
                  <a:pt x="1301960" y="143600"/>
                  <a:pt x="1304260" y="149173"/>
                  <a:pt x="1308409" y="152400"/>
                </a:cubicBezTo>
                <a:cubicBezTo>
                  <a:pt x="1330669" y="169714"/>
                  <a:pt x="1325698" y="166266"/>
                  <a:pt x="1349297" y="170986"/>
                </a:cubicBezTo>
                <a:cubicBezTo>
                  <a:pt x="1357970" y="166030"/>
                  <a:pt x="1367432" y="162250"/>
                  <a:pt x="1375317" y="156117"/>
                </a:cubicBezTo>
                <a:cubicBezTo>
                  <a:pt x="1378843" y="153374"/>
                  <a:pt x="1378345" y="145700"/>
                  <a:pt x="1382751" y="144966"/>
                </a:cubicBezTo>
                <a:cubicBezTo>
                  <a:pt x="1395034" y="142919"/>
                  <a:pt x="1407532" y="147444"/>
                  <a:pt x="1419922" y="148683"/>
                </a:cubicBezTo>
                <a:cubicBezTo>
                  <a:pt x="1423639" y="153639"/>
                  <a:pt x="1425820" y="160268"/>
                  <a:pt x="1431073" y="163552"/>
                </a:cubicBezTo>
                <a:cubicBezTo>
                  <a:pt x="1443207" y="171136"/>
                  <a:pt x="1452796" y="166484"/>
                  <a:pt x="1464526" y="163552"/>
                </a:cubicBezTo>
                <a:cubicBezTo>
                  <a:pt x="1468243" y="161074"/>
                  <a:pt x="1472887" y="159606"/>
                  <a:pt x="1475678" y="156117"/>
                </a:cubicBezTo>
                <a:cubicBezTo>
                  <a:pt x="1478126" y="153058"/>
                  <a:pt x="1476625" y="147736"/>
                  <a:pt x="1479395" y="144966"/>
                </a:cubicBezTo>
                <a:cubicBezTo>
                  <a:pt x="1488173" y="136188"/>
                  <a:pt x="1498267" y="133719"/>
                  <a:pt x="1509131" y="130098"/>
                </a:cubicBezTo>
                <a:cubicBezTo>
                  <a:pt x="1517428" y="132172"/>
                  <a:pt x="1532389" y="134770"/>
                  <a:pt x="1538868" y="141249"/>
                </a:cubicBezTo>
                <a:cubicBezTo>
                  <a:pt x="1548851" y="151232"/>
                  <a:pt x="1547728" y="164265"/>
                  <a:pt x="1561170" y="170986"/>
                </a:cubicBezTo>
                <a:cubicBezTo>
                  <a:pt x="1566821" y="173811"/>
                  <a:pt x="1573561" y="173464"/>
                  <a:pt x="1579756" y="174703"/>
                </a:cubicBezTo>
                <a:cubicBezTo>
                  <a:pt x="1584712" y="173464"/>
                  <a:pt x="1590373" y="173820"/>
                  <a:pt x="1594624" y="170986"/>
                </a:cubicBezTo>
                <a:cubicBezTo>
                  <a:pt x="1605300" y="163868"/>
                  <a:pt x="1604599" y="142050"/>
                  <a:pt x="1605775" y="133815"/>
                </a:cubicBezTo>
                <a:cubicBezTo>
                  <a:pt x="1608253" y="137532"/>
                  <a:pt x="1610050" y="141807"/>
                  <a:pt x="1613209" y="144966"/>
                </a:cubicBezTo>
                <a:cubicBezTo>
                  <a:pt x="1630752" y="162508"/>
                  <a:pt x="1638587" y="147227"/>
                  <a:pt x="1665248" y="137532"/>
                </a:cubicBezTo>
                <a:cubicBezTo>
                  <a:pt x="1673451" y="96519"/>
                  <a:pt x="1660696" y="104357"/>
                  <a:pt x="1683834" y="96644"/>
                </a:cubicBezTo>
                <a:cubicBezTo>
                  <a:pt x="1691268" y="100361"/>
                  <a:pt x="1699826" y="102386"/>
                  <a:pt x="1706136" y="107795"/>
                </a:cubicBezTo>
                <a:cubicBezTo>
                  <a:pt x="1709111" y="110345"/>
                  <a:pt x="1708310" y="115345"/>
                  <a:pt x="1709853" y="118947"/>
                </a:cubicBezTo>
                <a:cubicBezTo>
                  <a:pt x="1712036" y="124040"/>
                  <a:pt x="1715104" y="128722"/>
                  <a:pt x="1717287" y="133815"/>
                </a:cubicBezTo>
                <a:cubicBezTo>
                  <a:pt x="1718830" y="137416"/>
                  <a:pt x="1719252" y="141462"/>
                  <a:pt x="1721004" y="144966"/>
                </a:cubicBezTo>
                <a:cubicBezTo>
                  <a:pt x="1726030" y="155017"/>
                  <a:pt x="1742426" y="172508"/>
                  <a:pt x="1747024" y="178420"/>
                </a:cubicBezTo>
                <a:cubicBezTo>
                  <a:pt x="1749767" y="181946"/>
                  <a:pt x="1751980" y="185854"/>
                  <a:pt x="1754458" y="189571"/>
                </a:cubicBezTo>
                <a:cubicBezTo>
                  <a:pt x="1820730" y="178526"/>
                  <a:pt x="1789669" y="197208"/>
                  <a:pt x="1802780" y="170986"/>
                </a:cubicBezTo>
                <a:cubicBezTo>
                  <a:pt x="1804778" y="166990"/>
                  <a:pt x="1807736" y="163552"/>
                  <a:pt x="1810214" y="159835"/>
                </a:cubicBezTo>
                <a:cubicBezTo>
                  <a:pt x="1824272" y="180921"/>
                  <a:pt x="1817915" y="181274"/>
                  <a:pt x="1836234" y="185854"/>
                </a:cubicBezTo>
                <a:cubicBezTo>
                  <a:pt x="1842363" y="187386"/>
                  <a:pt x="1848624" y="188332"/>
                  <a:pt x="1854819" y="189571"/>
                </a:cubicBezTo>
                <a:cubicBezTo>
                  <a:pt x="1869687" y="183376"/>
                  <a:pt x="1885706" y="179428"/>
                  <a:pt x="1899424" y="170986"/>
                </a:cubicBezTo>
                <a:cubicBezTo>
                  <a:pt x="1902761" y="168933"/>
                  <a:pt x="1901389" y="163339"/>
                  <a:pt x="1903141" y="159835"/>
                </a:cubicBezTo>
                <a:cubicBezTo>
                  <a:pt x="1905139" y="155839"/>
                  <a:pt x="1906670" y="150853"/>
                  <a:pt x="1910575" y="148683"/>
                </a:cubicBezTo>
                <a:cubicBezTo>
                  <a:pt x="1918460" y="144302"/>
                  <a:pt x="1927922" y="143727"/>
                  <a:pt x="1936595" y="141249"/>
                </a:cubicBezTo>
                <a:cubicBezTo>
                  <a:pt x="1964065" y="145173"/>
                  <a:pt x="1989991" y="150709"/>
                  <a:pt x="2018370" y="141249"/>
                </a:cubicBezTo>
                <a:cubicBezTo>
                  <a:pt x="2025224" y="138964"/>
                  <a:pt x="2025805" y="128859"/>
                  <a:pt x="2029522" y="122664"/>
                </a:cubicBezTo>
                <a:cubicBezTo>
                  <a:pt x="2030761" y="116469"/>
                  <a:pt x="2028771" y="108546"/>
                  <a:pt x="2033239" y="104078"/>
                </a:cubicBezTo>
                <a:cubicBezTo>
                  <a:pt x="2035717" y="101600"/>
                  <a:pt x="2038484" y="108776"/>
                  <a:pt x="2040673" y="111513"/>
                </a:cubicBezTo>
                <a:cubicBezTo>
                  <a:pt x="2043464" y="115001"/>
                  <a:pt x="2045247" y="119232"/>
                  <a:pt x="2048107" y="122664"/>
                </a:cubicBezTo>
                <a:cubicBezTo>
                  <a:pt x="2051472" y="126702"/>
                  <a:pt x="2055893" y="129777"/>
                  <a:pt x="2059258" y="133815"/>
                </a:cubicBezTo>
                <a:cubicBezTo>
                  <a:pt x="2062118" y="137247"/>
                  <a:pt x="2062975" y="142488"/>
                  <a:pt x="2066692" y="144966"/>
                </a:cubicBezTo>
                <a:cubicBezTo>
                  <a:pt x="2070943" y="147800"/>
                  <a:pt x="2076605" y="147444"/>
                  <a:pt x="2081561" y="148683"/>
                </a:cubicBezTo>
                <a:cubicBezTo>
                  <a:pt x="2091473" y="143727"/>
                  <a:pt x="2104856" y="142833"/>
                  <a:pt x="2111297" y="133815"/>
                </a:cubicBezTo>
                <a:cubicBezTo>
                  <a:pt x="2118641" y="123533"/>
                  <a:pt x="2109796" y="105579"/>
                  <a:pt x="2118731" y="96644"/>
                </a:cubicBezTo>
                <a:cubicBezTo>
                  <a:pt x="2124272" y="91103"/>
                  <a:pt x="2122660" y="111938"/>
                  <a:pt x="2126165" y="118947"/>
                </a:cubicBezTo>
                <a:cubicBezTo>
                  <a:pt x="2127732" y="122082"/>
                  <a:pt x="2131122" y="123903"/>
                  <a:pt x="2133600" y="126381"/>
                </a:cubicBezTo>
                <a:cubicBezTo>
                  <a:pt x="2136078" y="132576"/>
                  <a:pt x="2137333" y="139414"/>
                  <a:pt x="2141034" y="144966"/>
                </a:cubicBezTo>
                <a:cubicBezTo>
                  <a:pt x="2144922" y="150798"/>
                  <a:pt x="2152498" y="153708"/>
                  <a:pt x="2155902" y="159835"/>
                </a:cubicBezTo>
                <a:cubicBezTo>
                  <a:pt x="2173463" y="191446"/>
                  <a:pt x="2145193" y="168802"/>
                  <a:pt x="2170770" y="185854"/>
                </a:cubicBezTo>
                <a:cubicBezTo>
                  <a:pt x="2182200" y="162994"/>
                  <a:pt x="2175130" y="175597"/>
                  <a:pt x="2193073" y="148683"/>
                </a:cubicBezTo>
                <a:lnTo>
                  <a:pt x="2200507" y="137532"/>
                </a:lnTo>
                <a:cubicBezTo>
                  <a:pt x="2205463" y="140010"/>
                  <a:pt x="2211457" y="141048"/>
                  <a:pt x="2215375" y="144966"/>
                </a:cubicBezTo>
                <a:cubicBezTo>
                  <a:pt x="2234929" y="164520"/>
                  <a:pt x="2196747" y="150530"/>
                  <a:pt x="2233961" y="159835"/>
                </a:cubicBezTo>
                <a:cubicBezTo>
                  <a:pt x="2240569" y="169747"/>
                  <a:pt x="2249242" y="185854"/>
                  <a:pt x="2263697" y="185854"/>
                </a:cubicBezTo>
                <a:cubicBezTo>
                  <a:pt x="2273686" y="185854"/>
                  <a:pt x="2281044" y="175942"/>
                  <a:pt x="2289717" y="170986"/>
                </a:cubicBezTo>
                <a:cubicBezTo>
                  <a:pt x="2310566" y="139712"/>
                  <a:pt x="2280837" y="187611"/>
                  <a:pt x="2300868" y="137532"/>
                </a:cubicBezTo>
                <a:cubicBezTo>
                  <a:pt x="2303169" y="131780"/>
                  <a:pt x="2308302" y="127620"/>
                  <a:pt x="2312019" y="122664"/>
                </a:cubicBezTo>
                <a:cubicBezTo>
                  <a:pt x="2331559" y="132434"/>
                  <a:pt x="2327971" y="128681"/>
                  <a:pt x="2345473" y="148683"/>
                </a:cubicBezTo>
                <a:cubicBezTo>
                  <a:pt x="2348415" y="152045"/>
                  <a:pt x="2349475" y="156975"/>
                  <a:pt x="2352907" y="159835"/>
                </a:cubicBezTo>
                <a:cubicBezTo>
                  <a:pt x="2361237" y="166777"/>
                  <a:pt x="2372641" y="168485"/>
                  <a:pt x="2382644" y="170986"/>
                </a:cubicBezTo>
                <a:cubicBezTo>
                  <a:pt x="2398751" y="168508"/>
                  <a:pt x="2416586" y="171221"/>
                  <a:pt x="2430965" y="163552"/>
                </a:cubicBezTo>
                <a:cubicBezTo>
                  <a:pt x="2438749" y="159401"/>
                  <a:pt x="2442115" y="107810"/>
                  <a:pt x="2442117" y="107795"/>
                </a:cubicBezTo>
                <a:cubicBezTo>
                  <a:pt x="2457197" y="122877"/>
                  <a:pt x="2447456" y="110092"/>
                  <a:pt x="2453268" y="144966"/>
                </a:cubicBezTo>
                <a:cubicBezTo>
                  <a:pt x="2454108" y="150005"/>
                  <a:pt x="2456071" y="154809"/>
                  <a:pt x="2456985" y="159835"/>
                </a:cubicBezTo>
                <a:cubicBezTo>
                  <a:pt x="2458552" y="168455"/>
                  <a:pt x="2455323" y="178938"/>
                  <a:pt x="2460702" y="185854"/>
                </a:cubicBezTo>
                <a:cubicBezTo>
                  <a:pt x="2465513" y="192039"/>
                  <a:pt x="2483004" y="193288"/>
                  <a:pt x="2483004" y="193288"/>
                </a:cubicBezTo>
                <a:cubicBezTo>
                  <a:pt x="2492916" y="190810"/>
                  <a:pt x="2504676" y="192127"/>
                  <a:pt x="2512741" y="185854"/>
                </a:cubicBezTo>
                <a:cubicBezTo>
                  <a:pt x="2517728" y="181975"/>
                  <a:pt x="2514643" y="173320"/>
                  <a:pt x="2516458" y="167269"/>
                </a:cubicBezTo>
                <a:cubicBezTo>
                  <a:pt x="2518375" y="160878"/>
                  <a:pt x="2521414" y="154878"/>
                  <a:pt x="2523892" y="148683"/>
                </a:cubicBezTo>
                <a:cubicBezTo>
                  <a:pt x="2537705" y="150410"/>
                  <a:pt x="2554421" y="147996"/>
                  <a:pt x="2564780" y="159835"/>
                </a:cubicBezTo>
                <a:cubicBezTo>
                  <a:pt x="2566825" y="162173"/>
                  <a:pt x="2579122" y="184795"/>
                  <a:pt x="2587083" y="189571"/>
                </a:cubicBezTo>
                <a:cubicBezTo>
                  <a:pt x="2590443" y="191587"/>
                  <a:pt x="2594517" y="192049"/>
                  <a:pt x="2598234" y="193288"/>
                </a:cubicBezTo>
                <a:cubicBezTo>
                  <a:pt x="2603190" y="188332"/>
                  <a:pt x="2610886" y="185069"/>
                  <a:pt x="2613102" y="178420"/>
                </a:cubicBezTo>
                <a:cubicBezTo>
                  <a:pt x="2619866" y="158129"/>
                  <a:pt x="2624253" y="115230"/>
                  <a:pt x="2624253" y="115230"/>
                </a:cubicBezTo>
                <a:cubicBezTo>
                  <a:pt x="2631687" y="121425"/>
                  <a:pt x="2640511" y="126259"/>
                  <a:pt x="2646556" y="133815"/>
                </a:cubicBezTo>
                <a:cubicBezTo>
                  <a:pt x="2650724" y="139025"/>
                  <a:pt x="2651647" y="146153"/>
                  <a:pt x="2653990" y="152400"/>
                </a:cubicBezTo>
                <a:cubicBezTo>
                  <a:pt x="2655366" y="156069"/>
                  <a:pt x="2654447" y="161378"/>
                  <a:pt x="2657707" y="163552"/>
                </a:cubicBezTo>
                <a:cubicBezTo>
                  <a:pt x="2662964" y="167057"/>
                  <a:pt x="2670097" y="166030"/>
                  <a:pt x="2676292" y="167269"/>
                </a:cubicBezTo>
                <a:cubicBezTo>
                  <a:pt x="2683726" y="162313"/>
                  <a:pt x="2692585" y="159011"/>
                  <a:pt x="2698595" y="152400"/>
                </a:cubicBezTo>
                <a:cubicBezTo>
                  <a:pt x="2722600" y="125994"/>
                  <a:pt x="2703092" y="113417"/>
                  <a:pt x="2728331" y="144966"/>
                </a:cubicBezTo>
                <a:cubicBezTo>
                  <a:pt x="2730848" y="152517"/>
                  <a:pt x="2734471" y="165139"/>
                  <a:pt x="2739483" y="170986"/>
                </a:cubicBezTo>
                <a:cubicBezTo>
                  <a:pt x="2743515" y="175690"/>
                  <a:pt x="2749395" y="178420"/>
                  <a:pt x="2754351" y="182137"/>
                </a:cubicBezTo>
                <a:cubicBezTo>
                  <a:pt x="2764263" y="175942"/>
                  <a:pt x="2780391" y="174641"/>
                  <a:pt x="2784087" y="163552"/>
                </a:cubicBezTo>
                <a:cubicBezTo>
                  <a:pt x="2793914" y="134072"/>
                  <a:pt x="2788621" y="101564"/>
                  <a:pt x="2791522" y="70625"/>
                </a:cubicBezTo>
                <a:cubicBezTo>
                  <a:pt x="2793751" y="46853"/>
                  <a:pt x="2793382" y="50177"/>
                  <a:pt x="2798956" y="33454"/>
                </a:cubicBezTo>
                <a:cubicBezTo>
                  <a:pt x="2811952" y="59448"/>
                  <a:pt x="2814328" y="57679"/>
                  <a:pt x="2817541" y="81776"/>
                </a:cubicBezTo>
                <a:cubicBezTo>
                  <a:pt x="2819187" y="94119"/>
                  <a:pt x="2817320" y="107134"/>
                  <a:pt x="2821258" y="118947"/>
                </a:cubicBezTo>
                <a:cubicBezTo>
                  <a:pt x="2822671" y="123185"/>
                  <a:pt x="2828028" y="125505"/>
                  <a:pt x="2832409" y="126381"/>
                </a:cubicBezTo>
                <a:cubicBezTo>
                  <a:pt x="2847039" y="129307"/>
                  <a:pt x="2862146" y="128859"/>
                  <a:pt x="2877014" y="130098"/>
                </a:cubicBezTo>
                <a:cubicBezTo>
                  <a:pt x="2881970" y="173464"/>
                  <a:pt x="2888258" y="216698"/>
                  <a:pt x="2891883" y="260195"/>
                </a:cubicBezTo>
                <a:cubicBezTo>
                  <a:pt x="2896634" y="317209"/>
                  <a:pt x="2894115" y="289954"/>
                  <a:pt x="2899317" y="341971"/>
                </a:cubicBezTo>
                <a:cubicBezTo>
                  <a:pt x="2900556" y="371708"/>
                  <a:pt x="2880378" y="411881"/>
                  <a:pt x="2903034" y="431181"/>
                </a:cubicBezTo>
                <a:cubicBezTo>
                  <a:pt x="2935805" y="459097"/>
                  <a:pt x="2977332" y="433796"/>
                  <a:pt x="3010829" y="423747"/>
                </a:cubicBezTo>
                <a:cubicBezTo>
                  <a:pt x="3019469" y="421155"/>
                  <a:pt x="3027851" y="416956"/>
                  <a:pt x="3036848" y="416313"/>
                </a:cubicBezTo>
                <a:cubicBezTo>
                  <a:pt x="3080121" y="413222"/>
                  <a:pt x="3123580" y="413834"/>
                  <a:pt x="3166946" y="412595"/>
                </a:cubicBezTo>
                <a:cubicBezTo>
                  <a:pt x="3173141" y="411356"/>
                  <a:pt x="3179616" y="411096"/>
                  <a:pt x="3185531" y="408878"/>
                </a:cubicBezTo>
                <a:cubicBezTo>
                  <a:pt x="3196146" y="404898"/>
                  <a:pt x="3215374" y="382753"/>
                  <a:pt x="3218985" y="379142"/>
                </a:cubicBezTo>
                <a:cubicBezTo>
                  <a:pt x="3220224" y="371708"/>
                  <a:pt x="3221354" y="364254"/>
                  <a:pt x="3222702" y="356839"/>
                </a:cubicBezTo>
                <a:cubicBezTo>
                  <a:pt x="3223832" y="350623"/>
                  <a:pt x="3226176" y="331941"/>
                  <a:pt x="3226419" y="338254"/>
                </a:cubicBezTo>
                <a:cubicBezTo>
                  <a:pt x="3229134" y="408837"/>
                  <a:pt x="3227783" y="479531"/>
                  <a:pt x="3230136" y="550127"/>
                </a:cubicBezTo>
                <a:cubicBezTo>
                  <a:pt x="3230353" y="556652"/>
                  <a:pt x="3239528" y="571751"/>
                  <a:pt x="3241287" y="576147"/>
                </a:cubicBezTo>
                <a:cubicBezTo>
                  <a:pt x="3249540" y="596778"/>
                  <a:pt x="3244714" y="595297"/>
                  <a:pt x="3256156" y="609600"/>
                </a:cubicBezTo>
                <a:cubicBezTo>
                  <a:pt x="3258345" y="612337"/>
                  <a:pt x="3260585" y="615232"/>
                  <a:pt x="3263590" y="617035"/>
                </a:cubicBezTo>
                <a:cubicBezTo>
                  <a:pt x="3266950" y="619051"/>
                  <a:pt x="3271024" y="619513"/>
                  <a:pt x="3274741" y="620752"/>
                </a:cubicBezTo>
                <a:cubicBezTo>
                  <a:pt x="3304478" y="618274"/>
                  <a:pt x="3334373" y="617261"/>
                  <a:pt x="3363951" y="613317"/>
                </a:cubicBezTo>
                <a:cubicBezTo>
                  <a:pt x="3406080" y="607700"/>
                  <a:pt x="3366791" y="604937"/>
                  <a:pt x="3408556" y="591015"/>
                </a:cubicBezTo>
                <a:lnTo>
                  <a:pt x="3419707" y="587298"/>
                </a:lnTo>
                <a:cubicBezTo>
                  <a:pt x="3435814" y="588537"/>
                  <a:pt x="3451999" y="589011"/>
                  <a:pt x="3468029" y="591015"/>
                </a:cubicBezTo>
                <a:cubicBezTo>
                  <a:pt x="3471917" y="591501"/>
                  <a:pt x="3476410" y="591962"/>
                  <a:pt x="3479180" y="594732"/>
                </a:cubicBezTo>
                <a:cubicBezTo>
                  <a:pt x="3481950" y="597502"/>
                  <a:pt x="3480127" y="603113"/>
                  <a:pt x="3482897" y="605883"/>
                </a:cubicBezTo>
                <a:cubicBezTo>
                  <a:pt x="3485667" y="608653"/>
                  <a:pt x="3490481" y="607979"/>
                  <a:pt x="3494048" y="609600"/>
                </a:cubicBezTo>
                <a:cubicBezTo>
                  <a:pt x="3504137" y="614186"/>
                  <a:pt x="3513495" y="620353"/>
                  <a:pt x="3523785" y="624469"/>
                </a:cubicBezTo>
                <a:cubicBezTo>
                  <a:pt x="3546008" y="633358"/>
                  <a:pt x="3536040" y="629793"/>
                  <a:pt x="3553522" y="635620"/>
                </a:cubicBezTo>
                <a:lnTo>
                  <a:pt x="3683619" y="628186"/>
                </a:lnTo>
              </a:path>
            </a:pathLst>
          </a:custGeom>
          <a:ln w="57150">
            <a:solidFill>
              <a:schemeClr val="accent1">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L">
              <a:solidFill>
                <a:schemeClr val="tx1"/>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F8C342FF-CA4C-C331-9532-2A03F61C5D31}"/>
                  </a:ext>
                </a:extLst>
              </p:cNvPr>
              <p:cNvSpPr txBox="1">
                <a:spLocks/>
              </p:cNvSpPr>
              <p:nvPr/>
            </p:nvSpPr>
            <p:spPr>
              <a:xfrm>
                <a:off x="409178" y="4023308"/>
                <a:ext cx="6007008" cy="2249476"/>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Wingdings" panose="05000000000000000000" pitchFamily="2" charset="2"/>
                  <a:buChar char="q"/>
                </a:pPr>
                <a:r>
                  <a:rPr lang="en-US" sz="2800" dirty="0"/>
                  <a:t>After the migration, the power consumption did decrease</a:t>
                </a:r>
                <a:r>
                  <a:rPr lang="en-US" dirty="0"/>
                  <a:t>. </a:t>
                </a:r>
                <a14:m>
                  <m:oMath xmlns:m="http://schemas.openxmlformats.org/officeDocument/2006/math">
                    <m:r>
                      <m:rPr>
                        <m:nor/>
                      </m:rPr>
                      <a:rPr lang="en-US" dirty="0"/>
                      <m:t>~</m:t>
                    </m:r>
                    <m:r>
                      <m:rPr>
                        <m:nor/>
                      </m:rPr>
                      <a:rPr lang="en-US" dirty="0"/>
                      <m:t>150</m:t>
                    </m:r>
                    <m:r>
                      <m:rPr>
                        <m:nor/>
                      </m:rPr>
                      <a:rPr lang="en-US" b="0" i="0" dirty="0" smtClean="0"/>
                      <m:t>W</m:t>
                    </m:r>
                    <m:r>
                      <m:rPr>
                        <m:nor/>
                      </m:rPr>
                      <a:rPr lang="en-US" dirty="0"/>
                      <m:t> </m:t>
                    </m:r>
                    <m:r>
                      <a:rPr lang="en-US" i="1">
                        <a:latin typeface="Cambria Math" panose="02040503050406030204" pitchFamily="18" charset="0"/>
                      </a:rPr>
                      <m:t>→</m:t>
                    </m:r>
                    <m:r>
                      <m:rPr>
                        <m:nor/>
                      </m:rPr>
                      <a:rPr lang="en-US" dirty="0"/>
                      <m:t> ~</m:t>
                    </m:r>
                    <m:r>
                      <m:rPr>
                        <m:nor/>
                      </m:rPr>
                      <a:rPr lang="en-US" dirty="0"/>
                      <m:t>130</m:t>
                    </m:r>
                    <m:r>
                      <m:rPr>
                        <m:nor/>
                      </m:rPr>
                      <a:rPr lang="en-US" b="0" i="0" dirty="0" smtClean="0"/>
                      <m:t>W</m:t>
                    </m:r>
                  </m:oMath>
                </a14:m>
                <a:r>
                  <a:rPr lang="en-US" sz="2800" dirty="0"/>
                  <a:t>.</a:t>
                </a:r>
              </a:p>
              <a:p>
                <a:pPr marL="0" indent="0">
                  <a:buNone/>
                </a:pPr>
                <a:r>
                  <a:rPr lang="en-US" sz="2800" b="1" dirty="0"/>
                  <a:t>But</a:t>
                </a:r>
              </a:p>
              <a:p>
                <a:pPr>
                  <a:buFont typeface="Wingdings" panose="05000000000000000000" pitchFamily="2" charset="2"/>
                  <a:buChar char="q"/>
                </a:pPr>
                <a:r>
                  <a:rPr lang="en-US" sz="2800" dirty="0"/>
                  <a:t>The power consumption </a:t>
                </a:r>
                <a:r>
                  <a:rPr lang="en-US" sz="2800" b="1" dirty="0"/>
                  <a:t>increased during </a:t>
                </a:r>
                <a:r>
                  <a:rPr lang="en-US" sz="2800" dirty="0"/>
                  <a:t>twolf &amp; gap live migration.</a:t>
                </a:r>
              </a:p>
            </p:txBody>
          </p:sp>
        </mc:Choice>
        <mc:Fallback xmlns="">
          <p:sp>
            <p:nvSpPr>
              <p:cNvPr id="7" name="Content Placeholder 2">
                <a:extLst>
                  <a:ext uri="{FF2B5EF4-FFF2-40B4-BE49-F238E27FC236}">
                    <a16:creationId xmlns:a16="http://schemas.microsoft.com/office/drawing/2014/main" id="{F8C342FF-CA4C-C331-9532-2A03F61C5D31}"/>
                  </a:ext>
                </a:extLst>
              </p:cNvPr>
              <p:cNvSpPr txBox="1">
                <a:spLocks noRot="1" noChangeAspect="1" noMove="1" noResize="1" noEditPoints="1" noAdjustHandles="1" noChangeArrowheads="1" noChangeShapeType="1" noTextEdit="1"/>
              </p:cNvSpPr>
              <p:nvPr/>
            </p:nvSpPr>
            <p:spPr>
              <a:xfrm>
                <a:off x="409178" y="4023308"/>
                <a:ext cx="6007008" cy="2249476"/>
              </a:xfrm>
              <a:prstGeom prst="rect">
                <a:avLst/>
              </a:prstGeom>
              <a:blipFill>
                <a:blip r:embed="rId4"/>
                <a:stretch>
                  <a:fillRect l="-2535" t="-4065" r="-1521" b="-5962"/>
                </a:stretch>
              </a:blipFill>
            </p:spPr>
            <p:txBody>
              <a:bodyPr/>
              <a:lstStyle/>
              <a:p>
                <a:r>
                  <a:rPr lang="en-IL">
                    <a:noFill/>
                  </a:rPr>
                  <a:t> </a:t>
                </a:r>
              </a:p>
            </p:txBody>
          </p:sp>
        </mc:Fallback>
      </mc:AlternateContent>
      <p:sp>
        <p:nvSpPr>
          <p:cNvPr id="8" name="Rectangle 7">
            <a:extLst>
              <a:ext uri="{FF2B5EF4-FFF2-40B4-BE49-F238E27FC236}">
                <a16:creationId xmlns:a16="http://schemas.microsoft.com/office/drawing/2014/main" id="{7360F30B-8A4C-F878-7C9C-C45BB4A4050C}"/>
              </a:ext>
            </a:extLst>
          </p:cNvPr>
          <p:cNvSpPr/>
          <p:nvPr/>
        </p:nvSpPr>
        <p:spPr>
          <a:xfrm>
            <a:off x="7905510" y="3161370"/>
            <a:ext cx="2465408" cy="267630"/>
          </a:xfrm>
          <a:prstGeom prst="rect">
            <a:avLst/>
          </a:prstGeom>
          <a:solidFill>
            <a:srgbClr val="F8F808">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Rectangle 8">
            <a:extLst>
              <a:ext uri="{FF2B5EF4-FFF2-40B4-BE49-F238E27FC236}">
                <a16:creationId xmlns:a16="http://schemas.microsoft.com/office/drawing/2014/main" id="{E21A27BA-7B33-40AC-898A-31433DFB9155}"/>
              </a:ext>
            </a:extLst>
          </p:cNvPr>
          <p:cNvSpPr/>
          <p:nvPr/>
        </p:nvSpPr>
        <p:spPr>
          <a:xfrm>
            <a:off x="7855225" y="6046208"/>
            <a:ext cx="2631438" cy="272875"/>
          </a:xfrm>
          <a:prstGeom prst="rect">
            <a:avLst/>
          </a:prstGeom>
          <a:solidFill>
            <a:srgbClr val="F8F808">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80498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1ECDC-21B6-7A7A-F8D5-2726638CE792}"/>
              </a:ext>
            </a:extLst>
          </p:cNvPr>
          <p:cNvSpPr>
            <a:spLocks noGrp="1"/>
          </p:cNvSpPr>
          <p:nvPr>
            <p:ph type="title"/>
          </p:nvPr>
        </p:nvSpPr>
        <p:spPr/>
        <p:txBody>
          <a:bodyPr/>
          <a:lstStyle/>
          <a:p>
            <a:r>
              <a:rPr lang="en-US" dirty="0"/>
              <a:t>What can we do?</a:t>
            </a:r>
            <a:endParaRPr lang="en-IL" dirty="0"/>
          </a:p>
        </p:txBody>
      </p:sp>
      <p:sp>
        <p:nvSpPr>
          <p:cNvPr id="3" name="Content Placeholder 2">
            <a:extLst>
              <a:ext uri="{FF2B5EF4-FFF2-40B4-BE49-F238E27FC236}">
                <a16:creationId xmlns:a16="http://schemas.microsoft.com/office/drawing/2014/main" id="{B3934BB4-AC8D-AB93-FF09-34305D51F40F}"/>
              </a:ext>
            </a:extLst>
          </p:cNvPr>
          <p:cNvSpPr>
            <a:spLocks noGrp="1"/>
          </p:cNvSpPr>
          <p:nvPr>
            <p:ph idx="1"/>
          </p:nvPr>
        </p:nvSpPr>
        <p:spPr>
          <a:xfrm>
            <a:off x="1024128" y="2286000"/>
            <a:ext cx="9720073" cy="973638"/>
          </a:xfrm>
        </p:spPr>
        <p:txBody>
          <a:bodyPr>
            <a:normAutofit/>
          </a:bodyPr>
          <a:lstStyle/>
          <a:p>
            <a:pPr algn="ctr"/>
            <a:r>
              <a:rPr lang="en-US" sz="2800" dirty="0"/>
              <a:t>We want an </a:t>
            </a:r>
            <a:r>
              <a:rPr lang="en-US" sz="2800" b="1" dirty="0"/>
              <a:t>instant reduction in power consumption</a:t>
            </a:r>
            <a:br>
              <a:rPr lang="en-US" sz="2800" b="1" dirty="0"/>
            </a:br>
            <a:r>
              <a:rPr lang="en-US" sz="2800" dirty="0"/>
              <a:t>while meeting </a:t>
            </a:r>
            <a:r>
              <a:rPr lang="en-US" sz="2800" b="1" dirty="0"/>
              <a:t>SLA</a:t>
            </a:r>
            <a:r>
              <a:rPr lang="en-US" sz="2800" dirty="0"/>
              <a:t> terms &amp; minimal impact on </a:t>
            </a:r>
            <a:r>
              <a:rPr lang="en-US" sz="2800" b="1" dirty="0"/>
              <a:t>QoS</a:t>
            </a:r>
            <a:r>
              <a:rPr lang="en-US" sz="2800" dirty="0"/>
              <a:t>. </a:t>
            </a:r>
          </a:p>
          <a:p>
            <a:pPr marL="0" indent="0" algn="ctr">
              <a:buNone/>
            </a:pPr>
            <a:endParaRPr lang="en-US" sz="2800" dirty="0"/>
          </a:p>
          <a:p>
            <a:endParaRPr lang="en-IL" sz="2800" dirty="0"/>
          </a:p>
        </p:txBody>
      </p:sp>
      <p:sp>
        <p:nvSpPr>
          <p:cNvPr id="4" name="Footer Placeholder 3">
            <a:extLst>
              <a:ext uri="{FF2B5EF4-FFF2-40B4-BE49-F238E27FC236}">
                <a16:creationId xmlns:a16="http://schemas.microsoft.com/office/drawing/2014/main" id="{65B4BD8F-B268-FD23-A478-100FCF671B00}"/>
              </a:ext>
            </a:extLst>
          </p:cNvPr>
          <p:cNvSpPr>
            <a:spLocks noGrp="1"/>
          </p:cNvSpPr>
          <p:nvPr>
            <p:ph type="ftr" sz="quarter" idx="11"/>
          </p:nvPr>
        </p:nvSpPr>
        <p:spPr/>
        <p:txBody>
          <a:bodyPr/>
          <a:lstStyle/>
          <a:p>
            <a:r>
              <a:rPr lang="en-US" dirty="0"/>
              <a:t>Power consumption optimization</a:t>
            </a:r>
          </a:p>
        </p:txBody>
      </p:sp>
      <p:sp>
        <p:nvSpPr>
          <p:cNvPr id="5" name="Slide Number Placeholder 4">
            <a:extLst>
              <a:ext uri="{FF2B5EF4-FFF2-40B4-BE49-F238E27FC236}">
                <a16:creationId xmlns:a16="http://schemas.microsoft.com/office/drawing/2014/main" id="{6A569B5C-5AE3-C15D-E220-F77362D3F69F}"/>
              </a:ext>
            </a:extLst>
          </p:cNvPr>
          <p:cNvSpPr>
            <a:spLocks noGrp="1"/>
          </p:cNvSpPr>
          <p:nvPr>
            <p:ph type="sldNum" sz="quarter" idx="12"/>
          </p:nvPr>
        </p:nvSpPr>
        <p:spPr/>
        <p:txBody>
          <a:bodyPr/>
          <a:lstStyle/>
          <a:p>
            <a:fld id="{4FAB73BC-B049-4115-A692-8D63A059BFB8}" type="slidenum">
              <a:rPr lang="en-US" smtClean="0"/>
              <a:t>42</a:t>
            </a:fld>
            <a:endParaRPr lang="en-US" dirty="0"/>
          </a:p>
        </p:txBody>
      </p:sp>
      <p:grpSp>
        <p:nvGrpSpPr>
          <p:cNvPr id="12" name="Group 11">
            <a:extLst>
              <a:ext uri="{FF2B5EF4-FFF2-40B4-BE49-F238E27FC236}">
                <a16:creationId xmlns:a16="http://schemas.microsoft.com/office/drawing/2014/main" id="{C42FA035-9D01-042C-4D7F-128F6E104B96}"/>
              </a:ext>
            </a:extLst>
          </p:cNvPr>
          <p:cNvGrpSpPr/>
          <p:nvPr/>
        </p:nvGrpSpPr>
        <p:grpSpPr>
          <a:xfrm>
            <a:off x="1860635" y="3563518"/>
            <a:ext cx="2868183" cy="2333658"/>
            <a:chOff x="1860635" y="3563518"/>
            <a:chExt cx="2868183" cy="2333658"/>
          </a:xfrm>
        </p:grpSpPr>
        <p:pic>
          <p:nvPicPr>
            <p:cNvPr id="9" name="Picture 8" descr="A picture containing text&#10;&#10;Description automatically generated">
              <a:extLst>
                <a:ext uri="{FF2B5EF4-FFF2-40B4-BE49-F238E27FC236}">
                  <a16:creationId xmlns:a16="http://schemas.microsoft.com/office/drawing/2014/main" id="{E9ED241C-4964-C51F-2FF8-E4310524F53B}"/>
                </a:ext>
              </a:extLst>
            </p:cNvPr>
            <p:cNvPicPr>
              <a:picLocks noChangeAspect="1"/>
            </p:cNvPicPr>
            <p:nvPr/>
          </p:nvPicPr>
          <p:blipFill>
            <a:blip r:embed="rId2"/>
            <a:stretch>
              <a:fillRect/>
            </a:stretch>
          </p:blipFill>
          <p:spPr>
            <a:xfrm>
              <a:off x="1860635" y="3563518"/>
              <a:ext cx="2868183" cy="173238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a:extLst>
                <a:ext uri="{FF2B5EF4-FFF2-40B4-BE49-F238E27FC236}">
                  <a16:creationId xmlns:a16="http://schemas.microsoft.com/office/drawing/2014/main" id="{11CFC491-506C-C4C8-5417-62E24DBF5AD6}"/>
                </a:ext>
              </a:extLst>
            </p:cNvPr>
            <p:cNvSpPr txBox="1"/>
            <p:nvPr/>
          </p:nvSpPr>
          <p:spPr>
            <a:xfrm>
              <a:off x="2109879" y="5497066"/>
              <a:ext cx="2369696" cy="400110"/>
            </a:xfrm>
            <a:prstGeom prst="rect">
              <a:avLst/>
            </a:prstGeom>
            <a:noFill/>
          </p:spPr>
          <p:txBody>
            <a:bodyPr wrap="square" rtlCol="0">
              <a:spAutoFit/>
            </a:bodyPr>
            <a:lstStyle/>
            <a:p>
              <a:pPr algn="ctr"/>
              <a:r>
                <a:rPr lang="en-US" sz="2000" b="1" dirty="0"/>
                <a:t>DVFS enable-power</a:t>
              </a:r>
            </a:p>
          </p:txBody>
        </p:sp>
      </p:grpSp>
      <p:grpSp>
        <p:nvGrpSpPr>
          <p:cNvPr id="13" name="Group 12">
            <a:extLst>
              <a:ext uri="{FF2B5EF4-FFF2-40B4-BE49-F238E27FC236}">
                <a16:creationId xmlns:a16="http://schemas.microsoft.com/office/drawing/2014/main" id="{FDDE10D1-04E5-D2CA-6F96-F970F9A8452E}"/>
              </a:ext>
            </a:extLst>
          </p:cNvPr>
          <p:cNvGrpSpPr/>
          <p:nvPr/>
        </p:nvGrpSpPr>
        <p:grpSpPr>
          <a:xfrm>
            <a:off x="7206673" y="3563517"/>
            <a:ext cx="3106873" cy="2333659"/>
            <a:chOff x="7206673" y="3563517"/>
            <a:chExt cx="3106873" cy="2333659"/>
          </a:xfrm>
        </p:grpSpPr>
        <p:pic>
          <p:nvPicPr>
            <p:cNvPr id="8" name="Picture 7">
              <a:extLst>
                <a:ext uri="{FF2B5EF4-FFF2-40B4-BE49-F238E27FC236}">
                  <a16:creationId xmlns:a16="http://schemas.microsoft.com/office/drawing/2014/main" id="{69A4DB65-9A41-A9A9-8B80-7DCFBB0E409C}"/>
                </a:ext>
              </a:extLst>
            </p:cNvPr>
            <p:cNvPicPr>
              <a:picLocks noChangeAspect="1"/>
            </p:cNvPicPr>
            <p:nvPr/>
          </p:nvPicPr>
          <p:blipFill>
            <a:blip r:embed="rId3"/>
            <a:stretch>
              <a:fillRect/>
            </a:stretch>
          </p:blipFill>
          <p:spPr>
            <a:xfrm>
              <a:off x="7206673" y="3563517"/>
              <a:ext cx="3106873" cy="17323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extBox 10">
              <a:extLst>
                <a:ext uri="{FF2B5EF4-FFF2-40B4-BE49-F238E27FC236}">
                  <a16:creationId xmlns:a16="http://schemas.microsoft.com/office/drawing/2014/main" id="{F85D859D-DE8A-2100-88A9-C8F33258BE10}"/>
                </a:ext>
              </a:extLst>
            </p:cNvPr>
            <p:cNvSpPr txBox="1"/>
            <p:nvPr/>
          </p:nvSpPr>
          <p:spPr>
            <a:xfrm>
              <a:off x="7712426" y="5497066"/>
              <a:ext cx="2369696" cy="400110"/>
            </a:xfrm>
            <a:prstGeom prst="rect">
              <a:avLst/>
            </a:prstGeom>
            <a:noFill/>
          </p:spPr>
          <p:txBody>
            <a:bodyPr wrap="square" rtlCol="0">
              <a:spAutoFit/>
            </a:bodyPr>
            <a:lstStyle/>
            <a:p>
              <a:pPr algn="ctr"/>
              <a:r>
                <a:rPr lang="en-US" sz="2000" b="1" dirty="0"/>
                <a:t>Power Capping</a:t>
              </a:r>
            </a:p>
          </p:txBody>
        </p:sp>
      </p:grpSp>
    </p:spTree>
    <p:extLst>
      <p:ext uri="{BB962C8B-B14F-4D97-AF65-F5344CB8AC3E}">
        <p14:creationId xmlns:p14="http://schemas.microsoft.com/office/powerpoint/2010/main" val="160125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63243-1702-A381-B425-09202499C0EA}"/>
              </a:ext>
            </a:extLst>
          </p:cNvPr>
          <p:cNvSpPr>
            <a:spLocks noGrp="1"/>
          </p:cNvSpPr>
          <p:nvPr>
            <p:ph type="title"/>
          </p:nvPr>
        </p:nvSpPr>
        <p:spPr/>
        <p:txBody>
          <a:bodyPr/>
          <a:lstStyle/>
          <a:p>
            <a:r>
              <a:rPr lang="en-US" dirty="0"/>
              <a:t>#1: DVFS-enabled power optimization</a:t>
            </a:r>
            <a:endParaRPr lang="en-IL" dirty="0"/>
          </a:p>
        </p:txBody>
      </p:sp>
      <p:sp>
        <p:nvSpPr>
          <p:cNvPr id="3" name="Content Placeholder 2">
            <a:extLst>
              <a:ext uri="{FF2B5EF4-FFF2-40B4-BE49-F238E27FC236}">
                <a16:creationId xmlns:a16="http://schemas.microsoft.com/office/drawing/2014/main" id="{0BB93C10-6F20-9091-0FA9-E1225721DEA5}"/>
              </a:ext>
            </a:extLst>
          </p:cNvPr>
          <p:cNvSpPr>
            <a:spLocks noGrp="1"/>
          </p:cNvSpPr>
          <p:nvPr>
            <p:ph idx="1"/>
          </p:nvPr>
        </p:nvSpPr>
        <p:spPr>
          <a:xfrm>
            <a:off x="1024128" y="2173024"/>
            <a:ext cx="8916285" cy="4572000"/>
          </a:xfrm>
        </p:spPr>
        <p:txBody>
          <a:bodyPr>
            <a:noAutofit/>
          </a:bodyPr>
          <a:lstStyle/>
          <a:p>
            <a:pPr>
              <a:buFont typeface="Wingdings" panose="05000000000000000000" pitchFamily="2" charset="2"/>
              <a:buChar char="q"/>
            </a:pPr>
            <a:r>
              <a:rPr lang="en-US" sz="2800" b="1" dirty="0"/>
              <a:t>DVFS</a:t>
            </a:r>
            <a:r>
              <a:rPr lang="en-US" sz="2800" dirty="0"/>
              <a:t> – Dynamic Voltage Frequency Scaling.</a:t>
            </a:r>
          </a:p>
          <a:p>
            <a:pPr lvl="1">
              <a:buFont typeface="Wingdings" panose="05000000000000000000" pitchFamily="2" charset="2"/>
              <a:buChar char="q"/>
            </a:pPr>
            <a:r>
              <a:rPr lang="en-US" sz="2400" dirty="0"/>
              <a:t>A Hardware improvement in the CPU.</a:t>
            </a:r>
          </a:p>
          <a:p>
            <a:pPr>
              <a:buFont typeface="Wingdings" panose="05000000000000000000" pitchFamily="2" charset="2"/>
              <a:buChar char="q"/>
            </a:pPr>
            <a:r>
              <a:rPr lang="en-US" sz="2800" b="1" dirty="0"/>
              <a:t>The method</a:t>
            </a:r>
            <a:r>
              <a:rPr lang="en-US" sz="2800" dirty="0"/>
              <a:t>: change the frequency and voltage</a:t>
            </a:r>
            <a:br>
              <a:rPr lang="en-US" sz="2800" dirty="0"/>
            </a:br>
            <a:r>
              <a:rPr lang="en-US" sz="2800" dirty="0"/>
              <a:t> to </a:t>
            </a:r>
            <a:r>
              <a:rPr lang="en-US" sz="2800" u="sng" dirty="0"/>
              <a:t>adjust the CPU’s clock rate.</a:t>
            </a:r>
          </a:p>
          <a:p>
            <a:pPr>
              <a:buFont typeface="Wingdings" panose="05000000000000000000" pitchFamily="2" charset="2"/>
              <a:buChar char="q"/>
            </a:pPr>
            <a:r>
              <a:rPr lang="en-US" sz="2800" b="1" dirty="0"/>
              <a:t>The result</a:t>
            </a:r>
            <a:r>
              <a:rPr lang="en-US" sz="2800" dirty="0"/>
              <a:t>: CPU does less work, therefore</a:t>
            </a:r>
            <a:br>
              <a:rPr lang="en-US" sz="2800" dirty="0"/>
            </a:br>
            <a:r>
              <a:rPr lang="en-US" sz="2800" dirty="0"/>
              <a:t> consumes less power.</a:t>
            </a:r>
          </a:p>
          <a:p>
            <a:pPr>
              <a:buFont typeface="Wingdings" panose="05000000000000000000" pitchFamily="2" charset="2"/>
              <a:buChar char="q"/>
            </a:pPr>
            <a:r>
              <a:rPr lang="en-US" sz="2800" dirty="0"/>
              <a:t>We can use DVFS and lower the CPU’s clock rate during a live migration to gain an immediate decrease in its power consumption.</a:t>
            </a:r>
          </a:p>
          <a:p>
            <a:pPr>
              <a:buFont typeface="Wingdings" panose="05000000000000000000" pitchFamily="2" charset="2"/>
              <a:buChar char="q"/>
            </a:pPr>
            <a:r>
              <a:rPr lang="en-US" sz="1400" dirty="0">
                <a:solidFill>
                  <a:schemeClr val="accent2">
                    <a:lumMod val="50000"/>
                  </a:schemeClr>
                </a:solidFill>
              </a:rPr>
              <a:t>(</a:t>
            </a:r>
            <a:r>
              <a:rPr lang="en-US" sz="1400" dirty="0">
                <a:solidFill>
                  <a:schemeClr val="accent2">
                    <a:lumMod val="50000"/>
                  </a:schemeClr>
                </a:solidFill>
                <a:hlinkClick r:id="rId3">
                  <a:extLst>
                    <a:ext uri="{A12FA001-AC4F-418D-AE19-62706E023703}">
                      <ahyp:hlinkClr xmlns:ahyp="http://schemas.microsoft.com/office/drawing/2018/hyperlinkcolor" val="tx"/>
                    </a:ext>
                  </a:extLst>
                </a:hlinkClick>
              </a:rPr>
              <a:t>How dynamic voltage and frequency scaling affects power consumption</a:t>
            </a:r>
            <a:r>
              <a:rPr lang="en-US" sz="1400" dirty="0">
                <a:solidFill>
                  <a:schemeClr val="accent2">
                    <a:lumMod val="50000"/>
                  </a:schemeClr>
                </a:solidFill>
              </a:rPr>
              <a:t>.)</a:t>
            </a:r>
          </a:p>
        </p:txBody>
      </p:sp>
      <p:sp>
        <p:nvSpPr>
          <p:cNvPr id="4" name="Footer Placeholder 3">
            <a:extLst>
              <a:ext uri="{FF2B5EF4-FFF2-40B4-BE49-F238E27FC236}">
                <a16:creationId xmlns:a16="http://schemas.microsoft.com/office/drawing/2014/main" id="{D39CFFC8-3C37-8863-BB41-07C8427EC919}"/>
              </a:ext>
            </a:extLst>
          </p:cNvPr>
          <p:cNvSpPr>
            <a:spLocks noGrp="1"/>
          </p:cNvSpPr>
          <p:nvPr>
            <p:ph type="ftr" sz="quarter" idx="11"/>
          </p:nvPr>
        </p:nvSpPr>
        <p:spPr/>
        <p:txBody>
          <a:bodyPr/>
          <a:lstStyle/>
          <a:p>
            <a:r>
              <a:rPr lang="en-US"/>
              <a:t>Power consumption optimization</a:t>
            </a:r>
            <a:endParaRPr lang="en-US" dirty="0"/>
          </a:p>
        </p:txBody>
      </p:sp>
      <p:sp>
        <p:nvSpPr>
          <p:cNvPr id="5" name="Slide Number Placeholder 4">
            <a:extLst>
              <a:ext uri="{FF2B5EF4-FFF2-40B4-BE49-F238E27FC236}">
                <a16:creationId xmlns:a16="http://schemas.microsoft.com/office/drawing/2014/main" id="{B57EC149-20DF-C60F-8268-AFED241FEF69}"/>
              </a:ext>
            </a:extLst>
          </p:cNvPr>
          <p:cNvSpPr>
            <a:spLocks noGrp="1"/>
          </p:cNvSpPr>
          <p:nvPr>
            <p:ph type="sldNum" sz="quarter" idx="12"/>
          </p:nvPr>
        </p:nvSpPr>
        <p:spPr/>
        <p:txBody>
          <a:bodyPr/>
          <a:lstStyle/>
          <a:p>
            <a:fld id="{4FAB73BC-B049-4115-A692-8D63A059BFB8}" type="slidenum">
              <a:rPr lang="en-US" smtClean="0"/>
              <a:t>43</a:t>
            </a:fld>
            <a:endParaRPr lang="en-US" dirty="0"/>
          </a:p>
        </p:txBody>
      </p:sp>
      <p:pic>
        <p:nvPicPr>
          <p:cNvPr id="6" name="Picture 5">
            <a:hlinkClick r:id="rId4"/>
            <a:extLst>
              <a:ext uri="{FF2B5EF4-FFF2-40B4-BE49-F238E27FC236}">
                <a16:creationId xmlns:a16="http://schemas.microsoft.com/office/drawing/2014/main" id="{BF89BB91-2025-2B96-D894-4EBE3D0D9960}"/>
              </a:ext>
            </a:extLst>
          </p:cNvPr>
          <p:cNvPicPr>
            <a:picLocks noChangeAspect="1"/>
          </p:cNvPicPr>
          <p:nvPr/>
        </p:nvPicPr>
        <p:blipFill>
          <a:blip r:embed="rId5"/>
          <a:stretch>
            <a:fillRect/>
          </a:stretch>
        </p:blipFill>
        <p:spPr>
          <a:xfrm>
            <a:off x="8346607" y="1839707"/>
            <a:ext cx="3753311" cy="3178585"/>
          </a:xfrm>
          <a:prstGeom prst="rect">
            <a:avLst/>
          </a:prstGeom>
        </p:spPr>
      </p:pic>
    </p:spTree>
    <p:extLst>
      <p:ext uri="{BB962C8B-B14F-4D97-AF65-F5344CB8AC3E}">
        <p14:creationId xmlns:p14="http://schemas.microsoft.com/office/powerpoint/2010/main" val="102479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anim calcmode="lin" valueType="num">
                                      <p:cBhvr>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anim calcmode="lin" valueType="num">
                                      <p:cBhvr>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anim calcmode="lin" valueType="num">
                                      <p:cBhvr>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5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anim calcmode="lin" valueType="num">
                                      <p:cBhvr>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CB538-EF9A-5030-0188-63EC1944CDEA}"/>
              </a:ext>
            </a:extLst>
          </p:cNvPr>
          <p:cNvSpPr>
            <a:spLocks noGrp="1"/>
          </p:cNvSpPr>
          <p:nvPr>
            <p:ph type="title"/>
          </p:nvPr>
        </p:nvSpPr>
        <p:spPr/>
        <p:txBody>
          <a:bodyPr/>
          <a:lstStyle/>
          <a:p>
            <a:r>
              <a:rPr lang="en-US" dirty="0"/>
              <a:t>#2: Power Capping</a:t>
            </a:r>
            <a:endParaRPr lang="en-IL" dirty="0"/>
          </a:p>
        </p:txBody>
      </p:sp>
      <p:sp>
        <p:nvSpPr>
          <p:cNvPr id="3" name="Content Placeholder 2">
            <a:extLst>
              <a:ext uri="{FF2B5EF4-FFF2-40B4-BE49-F238E27FC236}">
                <a16:creationId xmlns:a16="http://schemas.microsoft.com/office/drawing/2014/main" id="{5963ACAB-A6FF-CDF4-733C-00BC46F0EFCF}"/>
              </a:ext>
            </a:extLst>
          </p:cNvPr>
          <p:cNvSpPr>
            <a:spLocks noGrp="1"/>
          </p:cNvSpPr>
          <p:nvPr>
            <p:ph idx="1"/>
          </p:nvPr>
        </p:nvSpPr>
        <p:spPr/>
        <p:txBody>
          <a:bodyPr>
            <a:noAutofit/>
          </a:bodyPr>
          <a:lstStyle/>
          <a:p>
            <a:pPr>
              <a:buFont typeface="Wingdings" panose="05000000000000000000" pitchFamily="2" charset="2"/>
              <a:buChar char="q"/>
            </a:pPr>
            <a:r>
              <a:rPr lang="en-US" sz="2800" dirty="0"/>
              <a:t>Under the VMs scheduler a </a:t>
            </a:r>
            <a:r>
              <a:rPr lang="en-US" sz="2800" b="1" dirty="0"/>
              <a:t>CAP value is given to each VM.</a:t>
            </a:r>
          </a:p>
          <a:p>
            <a:pPr>
              <a:buFont typeface="Wingdings" panose="05000000000000000000" pitchFamily="2" charset="2"/>
              <a:buChar char="q"/>
            </a:pPr>
            <a:r>
              <a:rPr lang="en-US" sz="2800" dirty="0"/>
              <a:t>CAP value defines the maximum CPU time given to the VM</a:t>
            </a:r>
            <a:br>
              <a:rPr lang="en-US" sz="2800" dirty="0"/>
            </a:br>
            <a:r>
              <a:rPr lang="en-US" sz="2800" dirty="0"/>
              <a:t> in a certain time interval. </a:t>
            </a:r>
          </a:p>
          <a:p>
            <a:pPr>
              <a:buFont typeface="Wingdings" panose="05000000000000000000" pitchFamily="2" charset="2"/>
              <a:buChar char="q"/>
            </a:pPr>
            <a:r>
              <a:rPr lang="en-US" sz="2800" dirty="0"/>
              <a:t>Default CAP value is 0, meaning no limitation. </a:t>
            </a:r>
          </a:p>
          <a:p>
            <a:pPr>
              <a:buFont typeface="Wingdings" panose="05000000000000000000" pitchFamily="2" charset="2"/>
              <a:buChar char="q"/>
            </a:pPr>
            <a:r>
              <a:rPr lang="en-US" sz="2800" b="1" dirty="0"/>
              <a:t>Before launching migration</a:t>
            </a:r>
            <a:r>
              <a:rPr lang="en-US" sz="2800" dirty="0"/>
              <a:t>, set the CAP value.</a:t>
            </a:r>
          </a:p>
          <a:p>
            <a:pPr>
              <a:buFont typeface="Wingdings" panose="05000000000000000000" pitchFamily="2" charset="2"/>
              <a:buChar char="q"/>
            </a:pPr>
            <a:r>
              <a:rPr lang="en-US" sz="2800" dirty="0"/>
              <a:t>A non-zero CAP value limits the CPU usage the VM can normally receive during live migration. As a result, the CPU does less than 100% of its capabilities. Therefore, the CPU consumes less power.</a:t>
            </a:r>
          </a:p>
        </p:txBody>
      </p:sp>
      <p:sp>
        <p:nvSpPr>
          <p:cNvPr id="4" name="Footer Placeholder 3">
            <a:extLst>
              <a:ext uri="{FF2B5EF4-FFF2-40B4-BE49-F238E27FC236}">
                <a16:creationId xmlns:a16="http://schemas.microsoft.com/office/drawing/2014/main" id="{99AEE3DE-5659-B01B-2175-E45B61E9A64F}"/>
              </a:ext>
            </a:extLst>
          </p:cNvPr>
          <p:cNvSpPr>
            <a:spLocks noGrp="1"/>
          </p:cNvSpPr>
          <p:nvPr>
            <p:ph type="ftr" sz="quarter" idx="11"/>
          </p:nvPr>
        </p:nvSpPr>
        <p:spPr/>
        <p:txBody>
          <a:bodyPr/>
          <a:lstStyle/>
          <a:p>
            <a:r>
              <a:rPr lang="en-US" dirty="0"/>
              <a:t>Power consumption optimization</a:t>
            </a:r>
          </a:p>
        </p:txBody>
      </p:sp>
      <p:sp>
        <p:nvSpPr>
          <p:cNvPr id="5" name="Slide Number Placeholder 4">
            <a:extLst>
              <a:ext uri="{FF2B5EF4-FFF2-40B4-BE49-F238E27FC236}">
                <a16:creationId xmlns:a16="http://schemas.microsoft.com/office/drawing/2014/main" id="{EE354DAA-B976-904E-7672-06C1635E586F}"/>
              </a:ext>
            </a:extLst>
          </p:cNvPr>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38213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anim calcmode="lin" valueType="num">
                                      <p:cBhvr>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anim calcmode="lin" valueType="num">
                                      <p:cBhvr>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5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anim calcmode="lin" valueType="num">
                                      <p:cBhvr>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867D659-76A2-88FB-71F3-EFF6E3F3EF5B}"/>
              </a:ext>
            </a:extLst>
          </p:cNvPr>
          <p:cNvSpPr>
            <a:spLocks noGrp="1"/>
          </p:cNvSpPr>
          <p:nvPr>
            <p:ph type="ftr" sz="quarter" idx="11"/>
          </p:nvPr>
        </p:nvSpPr>
        <p:spPr/>
        <p:txBody>
          <a:bodyPr/>
          <a:lstStyle/>
          <a:p>
            <a:r>
              <a:rPr lang="en-US" dirty="0"/>
              <a:t>Power consumption optimization</a:t>
            </a:r>
          </a:p>
        </p:txBody>
      </p:sp>
      <p:sp>
        <p:nvSpPr>
          <p:cNvPr id="5" name="Slide Number Placeholder 4">
            <a:extLst>
              <a:ext uri="{FF2B5EF4-FFF2-40B4-BE49-F238E27FC236}">
                <a16:creationId xmlns:a16="http://schemas.microsoft.com/office/drawing/2014/main" id="{EF0D49BF-74C1-33A3-F5A0-B1C118CBA9A5}"/>
              </a:ext>
            </a:extLst>
          </p:cNvPr>
          <p:cNvSpPr>
            <a:spLocks noGrp="1"/>
          </p:cNvSpPr>
          <p:nvPr>
            <p:ph type="sldNum" sz="quarter" idx="12"/>
          </p:nvPr>
        </p:nvSpPr>
        <p:spPr/>
        <p:txBody>
          <a:bodyPr/>
          <a:lstStyle/>
          <a:p>
            <a:fld id="{4FAB73BC-B049-4115-A692-8D63A059BFB8}" type="slidenum">
              <a:rPr lang="en-US" smtClean="0"/>
              <a:t>45</a:t>
            </a:fld>
            <a:endParaRPr lang="en-US" dirty="0"/>
          </a:p>
        </p:txBody>
      </p:sp>
      <p:sp>
        <p:nvSpPr>
          <p:cNvPr id="6" name="Title 5">
            <a:extLst>
              <a:ext uri="{FF2B5EF4-FFF2-40B4-BE49-F238E27FC236}">
                <a16:creationId xmlns:a16="http://schemas.microsoft.com/office/drawing/2014/main" id="{39E59ACF-2C3F-ED08-BF36-E347F9FB98B8}"/>
              </a:ext>
            </a:extLst>
          </p:cNvPr>
          <p:cNvSpPr>
            <a:spLocks noGrp="1"/>
          </p:cNvSpPr>
          <p:nvPr>
            <p:ph type="title"/>
          </p:nvPr>
        </p:nvSpPr>
        <p:spPr>
          <a:xfrm>
            <a:off x="5669584" y="2584323"/>
            <a:ext cx="728338" cy="1499616"/>
          </a:xfrm>
        </p:spPr>
        <p:txBody>
          <a:bodyPr/>
          <a:lstStyle/>
          <a:p>
            <a:pPr algn="ctr"/>
            <a:r>
              <a:rPr lang="en-US" dirty="0"/>
              <a:t>vs</a:t>
            </a:r>
            <a:endParaRPr lang="en-IL" dirty="0"/>
          </a:p>
        </p:txBody>
      </p:sp>
      <p:grpSp>
        <p:nvGrpSpPr>
          <p:cNvPr id="7" name="Group 6">
            <a:extLst>
              <a:ext uri="{FF2B5EF4-FFF2-40B4-BE49-F238E27FC236}">
                <a16:creationId xmlns:a16="http://schemas.microsoft.com/office/drawing/2014/main" id="{20DDBFFA-0F3D-D893-EECE-C370D05C7931}"/>
              </a:ext>
            </a:extLst>
          </p:cNvPr>
          <p:cNvGrpSpPr/>
          <p:nvPr/>
        </p:nvGrpSpPr>
        <p:grpSpPr>
          <a:xfrm>
            <a:off x="1281303" y="2057400"/>
            <a:ext cx="3704690" cy="3311643"/>
            <a:chOff x="1860635" y="3563518"/>
            <a:chExt cx="2868183" cy="2246761"/>
          </a:xfrm>
        </p:grpSpPr>
        <p:pic>
          <p:nvPicPr>
            <p:cNvPr id="8" name="Picture 7" descr="A picture containing text&#10;&#10;Description automatically generated">
              <a:extLst>
                <a:ext uri="{FF2B5EF4-FFF2-40B4-BE49-F238E27FC236}">
                  <a16:creationId xmlns:a16="http://schemas.microsoft.com/office/drawing/2014/main" id="{48E683EA-BF6B-A4E1-813C-1423705F757D}"/>
                </a:ext>
              </a:extLst>
            </p:cNvPr>
            <p:cNvPicPr>
              <a:picLocks noChangeAspect="1"/>
            </p:cNvPicPr>
            <p:nvPr/>
          </p:nvPicPr>
          <p:blipFill>
            <a:blip r:embed="rId2"/>
            <a:stretch>
              <a:fillRect/>
            </a:stretch>
          </p:blipFill>
          <p:spPr>
            <a:xfrm>
              <a:off x="1860635" y="3563518"/>
              <a:ext cx="2868183" cy="173238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1DC89610-4CC2-0CDE-3F75-67740C0B61FA}"/>
                </a:ext>
              </a:extLst>
            </p:cNvPr>
            <p:cNvSpPr txBox="1"/>
            <p:nvPr/>
          </p:nvSpPr>
          <p:spPr>
            <a:xfrm>
              <a:off x="2109879" y="5497066"/>
              <a:ext cx="2369696" cy="313213"/>
            </a:xfrm>
            <a:prstGeom prst="rect">
              <a:avLst/>
            </a:prstGeom>
            <a:noFill/>
          </p:spPr>
          <p:txBody>
            <a:bodyPr wrap="square" rtlCol="0">
              <a:spAutoFit/>
            </a:bodyPr>
            <a:lstStyle/>
            <a:p>
              <a:pPr algn="ctr"/>
              <a:r>
                <a:rPr lang="en-US" sz="2400" b="1" dirty="0"/>
                <a:t>DVFS enable-power</a:t>
              </a:r>
            </a:p>
          </p:txBody>
        </p:sp>
      </p:grpSp>
      <p:grpSp>
        <p:nvGrpSpPr>
          <p:cNvPr id="10" name="Group 9">
            <a:extLst>
              <a:ext uri="{FF2B5EF4-FFF2-40B4-BE49-F238E27FC236}">
                <a16:creationId xmlns:a16="http://schemas.microsoft.com/office/drawing/2014/main" id="{C9C1A923-9343-6ABB-183C-BD4A78811F35}"/>
              </a:ext>
            </a:extLst>
          </p:cNvPr>
          <p:cNvGrpSpPr/>
          <p:nvPr/>
        </p:nvGrpSpPr>
        <p:grpSpPr>
          <a:xfrm>
            <a:off x="7081514" y="2057399"/>
            <a:ext cx="4012994" cy="3311644"/>
            <a:chOff x="7206673" y="3563517"/>
            <a:chExt cx="3106873" cy="2246762"/>
          </a:xfrm>
        </p:grpSpPr>
        <p:pic>
          <p:nvPicPr>
            <p:cNvPr id="11" name="Picture 10">
              <a:extLst>
                <a:ext uri="{FF2B5EF4-FFF2-40B4-BE49-F238E27FC236}">
                  <a16:creationId xmlns:a16="http://schemas.microsoft.com/office/drawing/2014/main" id="{F8068513-685A-2AC9-317D-6552CF970650}"/>
                </a:ext>
              </a:extLst>
            </p:cNvPr>
            <p:cNvPicPr>
              <a:picLocks noChangeAspect="1"/>
            </p:cNvPicPr>
            <p:nvPr/>
          </p:nvPicPr>
          <p:blipFill>
            <a:blip r:embed="rId3"/>
            <a:stretch>
              <a:fillRect/>
            </a:stretch>
          </p:blipFill>
          <p:spPr>
            <a:xfrm>
              <a:off x="7206673" y="3563517"/>
              <a:ext cx="3106873" cy="17323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TextBox 11">
              <a:extLst>
                <a:ext uri="{FF2B5EF4-FFF2-40B4-BE49-F238E27FC236}">
                  <a16:creationId xmlns:a16="http://schemas.microsoft.com/office/drawing/2014/main" id="{D31B3C30-2965-2607-2B61-156DEFBBD55D}"/>
                </a:ext>
              </a:extLst>
            </p:cNvPr>
            <p:cNvSpPr txBox="1"/>
            <p:nvPr/>
          </p:nvSpPr>
          <p:spPr>
            <a:xfrm>
              <a:off x="7712426" y="5497066"/>
              <a:ext cx="2369696" cy="313213"/>
            </a:xfrm>
            <a:prstGeom prst="rect">
              <a:avLst/>
            </a:prstGeom>
            <a:noFill/>
          </p:spPr>
          <p:txBody>
            <a:bodyPr wrap="square" rtlCol="0">
              <a:spAutoFit/>
            </a:bodyPr>
            <a:lstStyle/>
            <a:p>
              <a:pPr algn="ctr"/>
              <a:r>
                <a:rPr lang="en-US" sz="2400" b="1" dirty="0"/>
                <a:t>Power Capping</a:t>
              </a:r>
            </a:p>
          </p:txBody>
        </p:sp>
      </p:grpSp>
    </p:spTree>
    <p:extLst>
      <p:ext uri="{BB962C8B-B14F-4D97-AF65-F5344CB8AC3E}">
        <p14:creationId xmlns:p14="http://schemas.microsoft.com/office/powerpoint/2010/main" val="16669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36E42-4156-3F39-74E1-B141EAA6D6C2}"/>
              </a:ext>
            </a:extLst>
          </p:cNvPr>
          <p:cNvSpPr>
            <a:spLocks noGrp="1"/>
          </p:cNvSpPr>
          <p:nvPr>
            <p:ph type="title"/>
          </p:nvPr>
        </p:nvSpPr>
        <p:spPr>
          <a:xfrm>
            <a:off x="1024128" y="585216"/>
            <a:ext cx="5902061" cy="1499616"/>
          </a:xfrm>
        </p:spPr>
        <p:txBody>
          <a:bodyPr>
            <a:normAutofit/>
          </a:bodyPr>
          <a:lstStyle/>
          <a:p>
            <a:r>
              <a:rPr lang="en-US" dirty="0"/>
              <a:t>DVFS performance</a:t>
            </a:r>
            <a:endParaRPr lang="en-IL" dirty="0"/>
          </a:p>
        </p:txBody>
      </p:sp>
      <p:sp>
        <p:nvSpPr>
          <p:cNvPr id="1028" name="Content Placeholder 1029">
            <a:extLst>
              <a:ext uri="{FF2B5EF4-FFF2-40B4-BE49-F238E27FC236}">
                <a16:creationId xmlns:a16="http://schemas.microsoft.com/office/drawing/2014/main" id="{EA54C541-7193-3F61-3D2E-3D196DCD9B5F}"/>
              </a:ext>
            </a:extLst>
          </p:cNvPr>
          <p:cNvSpPr>
            <a:spLocks noGrp="1"/>
          </p:cNvSpPr>
          <p:nvPr>
            <p:ph idx="1"/>
          </p:nvPr>
        </p:nvSpPr>
        <p:spPr>
          <a:xfrm>
            <a:off x="1024129" y="2286000"/>
            <a:ext cx="5186171" cy="3931920"/>
          </a:xfrm>
        </p:spPr>
        <p:txBody>
          <a:bodyPr>
            <a:normAutofit/>
          </a:bodyPr>
          <a:lstStyle/>
          <a:p>
            <a:pPr>
              <a:buFont typeface="Wingdings" panose="05000000000000000000" pitchFamily="2" charset="2"/>
              <a:buChar char="q"/>
            </a:pPr>
            <a:r>
              <a:rPr lang="en-US" sz="2800" dirty="0"/>
              <a:t>Clock rate set to 1.7 GHz.</a:t>
            </a:r>
          </a:p>
          <a:p>
            <a:pPr>
              <a:buFont typeface="Wingdings" panose="05000000000000000000" pitchFamily="2" charset="2"/>
              <a:buChar char="q"/>
            </a:pPr>
            <a:r>
              <a:rPr lang="en-US" sz="2800" dirty="0"/>
              <a:t>Total power consumption of the server decreases significantly to 135.6 Watts.</a:t>
            </a:r>
          </a:p>
          <a:p>
            <a:pPr>
              <a:buFont typeface="Wingdings" panose="05000000000000000000" pitchFamily="2" charset="2"/>
              <a:buChar char="q"/>
            </a:pPr>
            <a:r>
              <a:rPr lang="en-US" sz="2800" dirty="0"/>
              <a:t>A </a:t>
            </a:r>
            <a:r>
              <a:rPr lang="en-US" sz="2800" b="1" dirty="0"/>
              <a:t>10%</a:t>
            </a:r>
            <a:r>
              <a:rPr lang="en-US" sz="2800" dirty="0"/>
              <a:t> decrease in energy consumption.</a:t>
            </a:r>
          </a:p>
        </p:txBody>
      </p:sp>
      <p:sp>
        <p:nvSpPr>
          <p:cNvPr id="3" name="Footer Placeholder 2">
            <a:extLst>
              <a:ext uri="{FF2B5EF4-FFF2-40B4-BE49-F238E27FC236}">
                <a16:creationId xmlns:a16="http://schemas.microsoft.com/office/drawing/2014/main" id="{8875A7AD-53E4-C4E9-D962-390167AAF41F}"/>
              </a:ext>
            </a:extLst>
          </p:cNvPr>
          <p:cNvSpPr>
            <a:spLocks noGrp="1"/>
          </p:cNvSpPr>
          <p:nvPr>
            <p:ph type="ftr" sz="quarter" idx="11"/>
          </p:nvPr>
        </p:nvSpPr>
        <p:spPr/>
        <p:txBody>
          <a:bodyPr/>
          <a:lstStyle/>
          <a:p>
            <a:r>
              <a:rPr lang="en-US"/>
              <a:t>Power consumption optimization</a:t>
            </a:r>
            <a:endParaRPr lang="en-US" dirty="0"/>
          </a:p>
        </p:txBody>
      </p:sp>
      <p:sp>
        <p:nvSpPr>
          <p:cNvPr id="4" name="Slide Number Placeholder 3">
            <a:extLst>
              <a:ext uri="{FF2B5EF4-FFF2-40B4-BE49-F238E27FC236}">
                <a16:creationId xmlns:a16="http://schemas.microsoft.com/office/drawing/2014/main" id="{24B15E8A-264C-57E1-4586-D85153B0DE39}"/>
              </a:ext>
            </a:extLst>
          </p:cNvPr>
          <p:cNvSpPr>
            <a:spLocks noGrp="1"/>
          </p:cNvSpPr>
          <p:nvPr>
            <p:ph type="sldNum" sz="quarter" idx="12"/>
          </p:nvPr>
        </p:nvSpPr>
        <p:spPr/>
        <p:txBody>
          <a:bodyPr/>
          <a:lstStyle/>
          <a:p>
            <a:fld id="{4FAB73BC-B049-4115-A692-8D63A059BFB8}" type="slidenum">
              <a:rPr lang="en-US" smtClean="0"/>
              <a:t>46</a:t>
            </a:fld>
            <a:endParaRPr lang="en-US" dirty="0"/>
          </a:p>
        </p:txBody>
      </p:sp>
      <p:pic>
        <p:nvPicPr>
          <p:cNvPr id="1026" name="Picture 2">
            <a:extLst>
              <a:ext uri="{FF2B5EF4-FFF2-40B4-BE49-F238E27FC236}">
                <a16:creationId xmlns:a16="http://schemas.microsoft.com/office/drawing/2014/main" id="{1A07EAF4-4066-1721-BD1B-423C06C971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979"/>
          <a:stretch/>
        </p:blipFill>
        <p:spPr bwMode="auto">
          <a:xfrm>
            <a:off x="6210300" y="1642330"/>
            <a:ext cx="5715000" cy="3855500"/>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5A157D1E-97E9-3458-64D5-2BBC7AD8D396}"/>
              </a:ext>
            </a:extLst>
          </p:cNvPr>
          <p:cNvSpPr/>
          <p:nvPr/>
        </p:nvSpPr>
        <p:spPr>
          <a:xfrm>
            <a:off x="7093359" y="3505408"/>
            <a:ext cx="4131074" cy="547266"/>
          </a:xfrm>
          <a:custGeom>
            <a:avLst/>
            <a:gdLst>
              <a:gd name="connsiteX0" fmla="*/ 0 w 3609975"/>
              <a:gd name="connsiteY0" fmla="*/ 42809 h 442859"/>
              <a:gd name="connsiteX1" fmla="*/ 409575 w 3609975"/>
              <a:gd name="connsiteY1" fmla="*/ 52334 h 442859"/>
              <a:gd name="connsiteX2" fmla="*/ 419100 w 3609975"/>
              <a:gd name="connsiteY2" fmla="*/ 66622 h 442859"/>
              <a:gd name="connsiteX3" fmla="*/ 428625 w 3609975"/>
              <a:gd name="connsiteY3" fmla="*/ 95197 h 442859"/>
              <a:gd name="connsiteX4" fmla="*/ 433387 w 3609975"/>
              <a:gd name="connsiteY4" fmla="*/ 114247 h 442859"/>
              <a:gd name="connsiteX5" fmla="*/ 438150 w 3609975"/>
              <a:gd name="connsiteY5" fmla="*/ 128534 h 442859"/>
              <a:gd name="connsiteX6" fmla="*/ 442912 w 3609975"/>
              <a:gd name="connsiteY6" fmla="*/ 147584 h 442859"/>
              <a:gd name="connsiteX7" fmla="*/ 447675 w 3609975"/>
              <a:gd name="connsiteY7" fmla="*/ 176159 h 442859"/>
              <a:gd name="connsiteX8" fmla="*/ 457200 w 3609975"/>
              <a:gd name="connsiteY8" fmla="*/ 195209 h 442859"/>
              <a:gd name="connsiteX9" fmla="*/ 461962 w 3609975"/>
              <a:gd name="connsiteY9" fmla="*/ 223784 h 442859"/>
              <a:gd name="connsiteX10" fmla="*/ 481012 w 3609975"/>
              <a:gd name="connsiteY10" fmla="*/ 280934 h 442859"/>
              <a:gd name="connsiteX11" fmla="*/ 485775 w 3609975"/>
              <a:gd name="connsiteY11" fmla="*/ 299984 h 442859"/>
              <a:gd name="connsiteX12" fmla="*/ 490537 w 3609975"/>
              <a:gd name="connsiteY12" fmla="*/ 314272 h 442859"/>
              <a:gd name="connsiteX13" fmla="*/ 519112 w 3609975"/>
              <a:gd name="connsiteY13" fmla="*/ 323797 h 442859"/>
              <a:gd name="connsiteX14" fmla="*/ 1409700 w 3609975"/>
              <a:gd name="connsiteY14" fmla="*/ 314272 h 442859"/>
              <a:gd name="connsiteX15" fmla="*/ 1462087 w 3609975"/>
              <a:gd name="connsiteY15" fmla="*/ 309509 h 442859"/>
              <a:gd name="connsiteX16" fmla="*/ 1638300 w 3609975"/>
              <a:gd name="connsiteY16" fmla="*/ 304747 h 442859"/>
              <a:gd name="connsiteX17" fmla="*/ 1771650 w 3609975"/>
              <a:gd name="connsiteY17" fmla="*/ 314272 h 442859"/>
              <a:gd name="connsiteX18" fmla="*/ 1819275 w 3609975"/>
              <a:gd name="connsiteY18" fmla="*/ 319034 h 442859"/>
              <a:gd name="connsiteX19" fmla="*/ 1847850 w 3609975"/>
              <a:gd name="connsiteY19" fmla="*/ 323797 h 442859"/>
              <a:gd name="connsiteX20" fmla="*/ 1990725 w 3609975"/>
              <a:gd name="connsiteY20" fmla="*/ 328559 h 442859"/>
              <a:gd name="connsiteX21" fmla="*/ 2386012 w 3609975"/>
              <a:gd name="connsiteY21" fmla="*/ 314272 h 442859"/>
              <a:gd name="connsiteX22" fmla="*/ 2424112 w 3609975"/>
              <a:gd name="connsiteY22" fmla="*/ 304747 h 442859"/>
              <a:gd name="connsiteX23" fmla="*/ 2928937 w 3609975"/>
              <a:gd name="connsiteY23" fmla="*/ 309509 h 442859"/>
              <a:gd name="connsiteX24" fmla="*/ 2981325 w 3609975"/>
              <a:gd name="connsiteY24" fmla="*/ 323797 h 442859"/>
              <a:gd name="connsiteX25" fmla="*/ 2986087 w 3609975"/>
              <a:gd name="connsiteY25" fmla="*/ 338084 h 442859"/>
              <a:gd name="connsiteX26" fmla="*/ 2990850 w 3609975"/>
              <a:gd name="connsiteY26" fmla="*/ 428572 h 442859"/>
              <a:gd name="connsiteX27" fmla="*/ 3024187 w 3609975"/>
              <a:gd name="connsiteY27" fmla="*/ 442859 h 442859"/>
              <a:gd name="connsiteX28" fmla="*/ 3228975 w 3609975"/>
              <a:gd name="connsiteY28" fmla="*/ 438097 h 442859"/>
              <a:gd name="connsiteX29" fmla="*/ 3238500 w 3609975"/>
              <a:gd name="connsiteY29" fmla="*/ 419047 h 442859"/>
              <a:gd name="connsiteX30" fmla="*/ 3248025 w 3609975"/>
              <a:gd name="connsiteY30" fmla="*/ 390472 h 442859"/>
              <a:gd name="connsiteX31" fmla="*/ 3252787 w 3609975"/>
              <a:gd name="connsiteY31" fmla="*/ 376184 h 442859"/>
              <a:gd name="connsiteX32" fmla="*/ 3271837 w 3609975"/>
              <a:gd name="connsiteY32" fmla="*/ 357134 h 442859"/>
              <a:gd name="connsiteX33" fmla="*/ 3281362 w 3609975"/>
              <a:gd name="connsiteY33" fmla="*/ 328559 h 442859"/>
              <a:gd name="connsiteX34" fmla="*/ 3290887 w 3609975"/>
              <a:gd name="connsiteY34" fmla="*/ 314272 h 442859"/>
              <a:gd name="connsiteX35" fmla="*/ 3295650 w 3609975"/>
              <a:gd name="connsiteY35" fmla="*/ 271409 h 442859"/>
              <a:gd name="connsiteX36" fmla="*/ 3300412 w 3609975"/>
              <a:gd name="connsiteY36" fmla="*/ 257122 h 442859"/>
              <a:gd name="connsiteX37" fmla="*/ 3305175 w 3609975"/>
              <a:gd name="connsiteY37" fmla="*/ 233309 h 442859"/>
              <a:gd name="connsiteX38" fmla="*/ 3314700 w 3609975"/>
              <a:gd name="connsiteY38" fmla="*/ 204734 h 442859"/>
              <a:gd name="connsiteX39" fmla="*/ 3319462 w 3609975"/>
              <a:gd name="connsiteY39" fmla="*/ 319034 h 442859"/>
              <a:gd name="connsiteX40" fmla="*/ 3343275 w 3609975"/>
              <a:gd name="connsiteY40" fmla="*/ 342847 h 442859"/>
              <a:gd name="connsiteX41" fmla="*/ 3609975 w 3609975"/>
              <a:gd name="connsiteY41" fmla="*/ 342847 h 44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609975" h="442859">
                <a:moveTo>
                  <a:pt x="0" y="42809"/>
                </a:moveTo>
                <a:cubicBezTo>
                  <a:pt x="136525" y="45984"/>
                  <a:pt x="333826" y="-61294"/>
                  <a:pt x="409575" y="52334"/>
                </a:cubicBezTo>
                <a:cubicBezTo>
                  <a:pt x="412750" y="57097"/>
                  <a:pt x="416775" y="61391"/>
                  <a:pt x="419100" y="66622"/>
                </a:cubicBezTo>
                <a:cubicBezTo>
                  <a:pt x="423178" y="75797"/>
                  <a:pt x="425740" y="85580"/>
                  <a:pt x="428625" y="95197"/>
                </a:cubicBezTo>
                <a:cubicBezTo>
                  <a:pt x="430506" y="101466"/>
                  <a:pt x="431589" y="107953"/>
                  <a:pt x="433387" y="114247"/>
                </a:cubicBezTo>
                <a:cubicBezTo>
                  <a:pt x="434766" y="119074"/>
                  <a:pt x="436771" y="123707"/>
                  <a:pt x="438150" y="128534"/>
                </a:cubicBezTo>
                <a:cubicBezTo>
                  <a:pt x="439948" y="134828"/>
                  <a:pt x="441628" y="141166"/>
                  <a:pt x="442912" y="147584"/>
                </a:cubicBezTo>
                <a:cubicBezTo>
                  <a:pt x="444806" y="157053"/>
                  <a:pt x="444900" y="166910"/>
                  <a:pt x="447675" y="176159"/>
                </a:cubicBezTo>
                <a:cubicBezTo>
                  <a:pt x="449715" y="182959"/>
                  <a:pt x="454025" y="188859"/>
                  <a:pt x="457200" y="195209"/>
                </a:cubicBezTo>
                <a:cubicBezTo>
                  <a:pt x="458787" y="204734"/>
                  <a:pt x="459620" y="214416"/>
                  <a:pt x="461962" y="223784"/>
                </a:cubicBezTo>
                <a:cubicBezTo>
                  <a:pt x="466832" y="243265"/>
                  <a:pt x="476141" y="261453"/>
                  <a:pt x="481012" y="280934"/>
                </a:cubicBezTo>
                <a:cubicBezTo>
                  <a:pt x="482600" y="287284"/>
                  <a:pt x="483977" y="293690"/>
                  <a:pt x="485775" y="299984"/>
                </a:cubicBezTo>
                <a:cubicBezTo>
                  <a:pt x="487154" y="304811"/>
                  <a:pt x="486452" y="311354"/>
                  <a:pt x="490537" y="314272"/>
                </a:cubicBezTo>
                <a:cubicBezTo>
                  <a:pt x="498707" y="320108"/>
                  <a:pt x="509587" y="320622"/>
                  <a:pt x="519112" y="323797"/>
                </a:cubicBezTo>
                <a:lnTo>
                  <a:pt x="1409700" y="314272"/>
                </a:lnTo>
                <a:cubicBezTo>
                  <a:pt x="1427230" y="313899"/>
                  <a:pt x="1444568" y="310239"/>
                  <a:pt x="1462087" y="309509"/>
                </a:cubicBezTo>
                <a:cubicBezTo>
                  <a:pt x="1520795" y="307063"/>
                  <a:pt x="1579562" y="306334"/>
                  <a:pt x="1638300" y="304747"/>
                </a:cubicBezTo>
                <a:cubicBezTo>
                  <a:pt x="1702864" y="293985"/>
                  <a:pt x="1652851" y="299422"/>
                  <a:pt x="1771650" y="314272"/>
                </a:cubicBezTo>
                <a:cubicBezTo>
                  <a:pt x="1787481" y="316251"/>
                  <a:pt x="1803444" y="317055"/>
                  <a:pt x="1819275" y="319034"/>
                </a:cubicBezTo>
                <a:cubicBezTo>
                  <a:pt x="1828857" y="320232"/>
                  <a:pt x="1838208" y="323261"/>
                  <a:pt x="1847850" y="323797"/>
                </a:cubicBezTo>
                <a:cubicBezTo>
                  <a:pt x="1895428" y="326440"/>
                  <a:pt x="1943100" y="326972"/>
                  <a:pt x="1990725" y="328559"/>
                </a:cubicBezTo>
                <a:lnTo>
                  <a:pt x="2386012" y="314272"/>
                </a:lnTo>
                <a:cubicBezTo>
                  <a:pt x="2399083" y="313554"/>
                  <a:pt x="2424112" y="304747"/>
                  <a:pt x="2424112" y="304747"/>
                </a:cubicBezTo>
                <a:lnTo>
                  <a:pt x="2928937" y="309509"/>
                </a:lnTo>
                <a:cubicBezTo>
                  <a:pt x="2958827" y="310038"/>
                  <a:pt x="2958860" y="312565"/>
                  <a:pt x="2981325" y="323797"/>
                </a:cubicBezTo>
                <a:cubicBezTo>
                  <a:pt x="2982912" y="328559"/>
                  <a:pt x="2985633" y="333085"/>
                  <a:pt x="2986087" y="338084"/>
                </a:cubicBezTo>
                <a:cubicBezTo>
                  <a:pt x="2988822" y="368164"/>
                  <a:pt x="2980528" y="400186"/>
                  <a:pt x="2990850" y="428572"/>
                </a:cubicBezTo>
                <a:cubicBezTo>
                  <a:pt x="2994982" y="439934"/>
                  <a:pt x="3013075" y="438097"/>
                  <a:pt x="3024187" y="442859"/>
                </a:cubicBezTo>
                <a:lnTo>
                  <a:pt x="3228975" y="438097"/>
                </a:lnTo>
                <a:cubicBezTo>
                  <a:pt x="3236031" y="437313"/>
                  <a:pt x="3235863" y="425639"/>
                  <a:pt x="3238500" y="419047"/>
                </a:cubicBezTo>
                <a:cubicBezTo>
                  <a:pt x="3242229" y="409725"/>
                  <a:pt x="3244850" y="399997"/>
                  <a:pt x="3248025" y="390472"/>
                </a:cubicBezTo>
                <a:cubicBezTo>
                  <a:pt x="3249612" y="385709"/>
                  <a:pt x="3249237" y="379734"/>
                  <a:pt x="3252787" y="376184"/>
                </a:cubicBezTo>
                <a:lnTo>
                  <a:pt x="3271837" y="357134"/>
                </a:lnTo>
                <a:cubicBezTo>
                  <a:pt x="3275012" y="347609"/>
                  <a:pt x="3277284" y="337734"/>
                  <a:pt x="3281362" y="328559"/>
                </a:cubicBezTo>
                <a:cubicBezTo>
                  <a:pt x="3283687" y="323329"/>
                  <a:pt x="3289499" y="319825"/>
                  <a:pt x="3290887" y="314272"/>
                </a:cubicBezTo>
                <a:cubicBezTo>
                  <a:pt x="3294374" y="300326"/>
                  <a:pt x="3293287" y="285589"/>
                  <a:pt x="3295650" y="271409"/>
                </a:cubicBezTo>
                <a:cubicBezTo>
                  <a:pt x="3296475" y="266457"/>
                  <a:pt x="3299194" y="261992"/>
                  <a:pt x="3300412" y="257122"/>
                </a:cubicBezTo>
                <a:cubicBezTo>
                  <a:pt x="3302375" y="249269"/>
                  <a:pt x="3303045" y="241119"/>
                  <a:pt x="3305175" y="233309"/>
                </a:cubicBezTo>
                <a:cubicBezTo>
                  <a:pt x="3307817" y="223623"/>
                  <a:pt x="3314700" y="204734"/>
                  <a:pt x="3314700" y="204734"/>
                </a:cubicBezTo>
                <a:cubicBezTo>
                  <a:pt x="3316287" y="242834"/>
                  <a:pt x="3311736" y="281692"/>
                  <a:pt x="3319462" y="319034"/>
                </a:cubicBezTo>
                <a:cubicBezTo>
                  <a:pt x="3321736" y="330027"/>
                  <a:pt x="3332087" y="341930"/>
                  <a:pt x="3343275" y="342847"/>
                </a:cubicBezTo>
                <a:cubicBezTo>
                  <a:pt x="3431878" y="350110"/>
                  <a:pt x="3521075" y="342847"/>
                  <a:pt x="3609975" y="342847"/>
                </a:cubicBezTo>
              </a:path>
            </a:pathLst>
          </a:custGeom>
          <a:ln w="57150">
            <a:solidFill>
              <a:schemeClr val="accent1">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L"/>
          </a:p>
        </p:txBody>
      </p:sp>
      <p:sp>
        <p:nvSpPr>
          <p:cNvPr id="5" name="Rectangle 4">
            <a:extLst>
              <a:ext uri="{FF2B5EF4-FFF2-40B4-BE49-F238E27FC236}">
                <a16:creationId xmlns:a16="http://schemas.microsoft.com/office/drawing/2014/main" id="{AED75BCF-06D4-9B23-300E-734F39F11600}"/>
              </a:ext>
            </a:extLst>
          </p:cNvPr>
          <p:cNvSpPr/>
          <p:nvPr/>
        </p:nvSpPr>
        <p:spPr>
          <a:xfrm>
            <a:off x="9229139" y="2188998"/>
            <a:ext cx="1935344" cy="19617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Freeform: Shape 6">
            <a:extLst>
              <a:ext uri="{FF2B5EF4-FFF2-40B4-BE49-F238E27FC236}">
                <a16:creationId xmlns:a16="http://schemas.microsoft.com/office/drawing/2014/main" id="{58FEB60F-3A51-6424-FFF8-12B17F0F6757}"/>
              </a:ext>
            </a:extLst>
          </p:cNvPr>
          <p:cNvSpPr/>
          <p:nvPr/>
        </p:nvSpPr>
        <p:spPr>
          <a:xfrm>
            <a:off x="7058842" y="2648051"/>
            <a:ext cx="3368078" cy="125553"/>
          </a:xfrm>
          <a:custGeom>
            <a:avLst/>
            <a:gdLst>
              <a:gd name="connsiteX0" fmla="*/ 0 w 2943225"/>
              <a:gd name="connsiteY0" fmla="*/ 25400 h 101600"/>
              <a:gd name="connsiteX1" fmla="*/ 130175 w 2943225"/>
              <a:gd name="connsiteY1" fmla="*/ 31750 h 101600"/>
              <a:gd name="connsiteX2" fmla="*/ 479425 w 2943225"/>
              <a:gd name="connsiteY2" fmla="*/ 38100 h 101600"/>
              <a:gd name="connsiteX3" fmla="*/ 517525 w 2943225"/>
              <a:gd name="connsiteY3" fmla="*/ 47625 h 101600"/>
              <a:gd name="connsiteX4" fmla="*/ 536575 w 2943225"/>
              <a:gd name="connsiteY4" fmla="*/ 60325 h 101600"/>
              <a:gd name="connsiteX5" fmla="*/ 561975 w 2943225"/>
              <a:gd name="connsiteY5" fmla="*/ 76200 h 101600"/>
              <a:gd name="connsiteX6" fmla="*/ 574675 w 2943225"/>
              <a:gd name="connsiteY6" fmla="*/ 85725 h 101600"/>
              <a:gd name="connsiteX7" fmla="*/ 600075 w 2943225"/>
              <a:gd name="connsiteY7" fmla="*/ 101600 h 101600"/>
              <a:gd name="connsiteX8" fmla="*/ 619125 w 2943225"/>
              <a:gd name="connsiteY8" fmla="*/ 98425 h 101600"/>
              <a:gd name="connsiteX9" fmla="*/ 635000 w 2943225"/>
              <a:gd name="connsiteY9" fmla="*/ 82550 h 101600"/>
              <a:gd name="connsiteX10" fmla="*/ 657225 w 2943225"/>
              <a:gd name="connsiteY10" fmla="*/ 60325 h 101600"/>
              <a:gd name="connsiteX11" fmla="*/ 666750 w 2943225"/>
              <a:gd name="connsiteY11" fmla="*/ 47625 h 101600"/>
              <a:gd name="connsiteX12" fmla="*/ 682625 w 2943225"/>
              <a:gd name="connsiteY12" fmla="*/ 38100 h 101600"/>
              <a:gd name="connsiteX13" fmla="*/ 711200 w 2943225"/>
              <a:gd name="connsiteY13" fmla="*/ 19050 h 101600"/>
              <a:gd name="connsiteX14" fmla="*/ 793750 w 2943225"/>
              <a:gd name="connsiteY14" fmla="*/ 0 h 101600"/>
              <a:gd name="connsiteX15" fmla="*/ 1416050 w 2943225"/>
              <a:gd name="connsiteY15" fmla="*/ 9525 h 101600"/>
              <a:gd name="connsiteX16" fmla="*/ 1685925 w 2943225"/>
              <a:gd name="connsiteY16" fmla="*/ 15875 h 101600"/>
              <a:gd name="connsiteX17" fmla="*/ 2079625 w 2943225"/>
              <a:gd name="connsiteY17" fmla="*/ 19050 h 101600"/>
              <a:gd name="connsiteX18" fmla="*/ 2495550 w 2943225"/>
              <a:gd name="connsiteY18" fmla="*/ 28575 h 101600"/>
              <a:gd name="connsiteX19" fmla="*/ 2511425 w 2943225"/>
              <a:gd name="connsiteY19" fmla="*/ 31750 h 101600"/>
              <a:gd name="connsiteX20" fmla="*/ 2632075 w 2943225"/>
              <a:gd name="connsiteY20" fmla="*/ 34925 h 101600"/>
              <a:gd name="connsiteX21" fmla="*/ 2794000 w 2943225"/>
              <a:gd name="connsiteY21" fmla="*/ 41275 h 101600"/>
              <a:gd name="connsiteX22" fmla="*/ 2825750 w 2943225"/>
              <a:gd name="connsiteY22" fmla="*/ 47625 h 101600"/>
              <a:gd name="connsiteX23" fmla="*/ 2844800 w 2943225"/>
              <a:gd name="connsiteY23" fmla="*/ 50800 h 101600"/>
              <a:gd name="connsiteX24" fmla="*/ 2901950 w 2943225"/>
              <a:gd name="connsiteY24" fmla="*/ 47625 h 101600"/>
              <a:gd name="connsiteX25" fmla="*/ 2930525 w 2943225"/>
              <a:gd name="connsiteY25" fmla="*/ 41275 h 101600"/>
              <a:gd name="connsiteX26" fmla="*/ 2943225 w 2943225"/>
              <a:gd name="connsiteY26" fmla="*/ 381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43225" h="101600">
                <a:moveTo>
                  <a:pt x="0" y="25400"/>
                </a:moveTo>
                <a:cubicBezTo>
                  <a:pt x="43392" y="27517"/>
                  <a:pt x="86742" y="30826"/>
                  <a:pt x="130175" y="31750"/>
                </a:cubicBezTo>
                <a:cubicBezTo>
                  <a:pt x="505314" y="39732"/>
                  <a:pt x="337638" y="23921"/>
                  <a:pt x="479425" y="38100"/>
                </a:cubicBezTo>
                <a:cubicBezTo>
                  <a:pt x="492125" y="41275"/>
                  <a:pt x="505324" y="42880"/>
                  <a:pt x="517525" y="47625"/>
                </a:cubicBezTo>
                <a:cubicBezTo>
                  <a:pt x="524638" y="50391"/>
                  <a:pt x="530136" y="56228"/>
                  <a:pt x="536575" y="60325"/>
                </a:cubicBezTo>
                <a:cubicBezTo>
                  <a:pt x="550169" y="68976"/>
                  <a:pt x="550749" y="68181"/>
                  <a:pt x="561975" y="76200"/>
                </a:cubicBezTo>
                <a:cubicBezTo>
                  <a:pt x="566281" y="79276"/>
                  <a:pt x="570272" y="82790"/>
                  <a:pt x="574675" y="85725"/>
                </a:cubicBezTo>
                <a:cubicBezTo>
                  <a:pt x="582982" y="91263"/>
                  <a:pt x="600075" y="101600"/>
                  <a:pt x="600075" y="101600"/>
                </a:cubicBezTo>
                <a:cubicBezTo>
                  <a:pt x="606425" y="100542"/>
                  <a:pt x="613018" y="100461"/>
                  <a:pt x="619125" y="98425"/>
                </a:cubicBezTo>
                <a:cubicBezTo>
                  <a:pt x="628650" y="95250"/>
                  <a:pt x="629708" y="89958"/>
                  <a:pt x="635000" y="82550"/>
                </a:cubicBezTo>
                <a:cubicBezTo>
                  <a:pt x="656167" y="52917"/>
                  <a:pt x="631825" y="85725"/>
                  <a:pt x="657225" y="60325"/>
                </a:cubicBezTo>
                <a:cubicBezTo>
                  <a:pt x="660967" y="56583"/>
                  <a:pt x="662768" y="51110"/>
                  <a:pt x="666750" y="47625"/>
                </a:cubicBezTo>
                <a:cubicBezTo>
                  <a:pt x="671394" y="43561"/>
                  <a:pt x="677434" y="41437"/>
                  <a:pt x="682625" y="38100"/>
                </a:cubicBezTo>
                <a:cubicBezTo>
                  <a:pt x="692254" y="31910"/>
                  <a:pt x="700545" y="23236"/>
                  <a:pt x="711200" y="19050"/>
                </a:cubicBezTo>
                <a:cubicBezTo>
                  <a:pt x="743711" y="6278"/>
                  <a:pt x="763556" y="4313"/>
                  <a:pt x="793750" y="0"/>
                </a:cubicBezTo>
                <a:lnTo>
                  <a:pt x="1416050" y="9525"/>
                </a:lnTo>
                <a:lnTo>
                  <a:pt x="1685925" y="15875"/>
                </a:lnTo>
                <a:lnTo>
                  <a:pt x="2079625" y="19050"/>
                </a:lnTo>
                <a:cubicBezTo>
                  <a:pt x="2230151" y="44138"/>
                  <a:pt x="2072361" y="18809"/>
                  <a:pt x="2495550" y="28575"/>
                </a:cubicBezTo>
                <a:cubicBezTo>
                  <a:pt x="2500945" y="28700"/>
                  <a:pt x="2506034" y="31499"/>
                  <a:pt x="2511425" y="31750"/>
                </a:cubicBezTo>
                <a:cubicBezTo>
                  <a:pt x="2551612" y="33619"/>
                  <a:pt x="2591867" y="33570"/>
                  <a:pt x="2632075" y="34925"/>
                </a:cubicBezTo>
                <a:lnTo>
                  <a:pt x="2794000" y="41275"/>
                </a:lnTo>
                <a:lnTo>
                  <a:pt x="2825750" y="47625"/>
                </a:lnTo>
                <a:cubicBezTo>
                  <a:pt x="2832077" y="48811"/>
                  <a:pt x="2838362" y="50800"/>
                  <a:pt x="2844800" y="50800"/>
                </a:cubicBezTo>
                <a:cubicBezTo>
                  <a:pt x="2863879" y="50800"/>
                  <a:pt x="2882900" y="48683"/>
                  <a:pt x="2901950" y="47625"/>
                </a:cubicBezTo>
                <a:cubicBezTo>
                  <a:pt x="2932923" y="39882"/>
                  <a:pt x="2894248" y="49337"/>
                  <a:pt x="2930525" y="41275"/>
                </a:cubicBezTo>
                <a:cubicBezTo>
                  <a:pt x="2934785" y="40328"/>
                  <a:pt x="2943225" y="38100"/>
                  <a:pt x="2943225" y="38100"/>
                </a:cubicBezTo>
              </a:path>
            </a:pathLst>
          </a:cu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Rectangle 7">
            <a:extLst>
              <a:ext uri="{FF2B5EF4-FFF2-40B4-BE49-F238E27FC236}">
                <a16:creationId xmlns:a16="http://schemas.microsoft.com/office/drawing/2014/main" id="{E2123C32-F534-9129-B970-AAEB9778B537}"/>
              </a:ext>
            </a:extLst>
          </p:cNvPr>
          <p:cNvSpPr/>
          <p:nvPr/>
        </p:nvSpPr>
        <p:spPr>
          <a:xfrm>
            <a:off x="8407337" y="5091025"/>
            <a:ext cx="1689904" cy="249290"/>
          </a:xfrm>
          <a:prstGeom prst="rect">
            <a:avLst/>
          </a:prstGeom>
          <a:solidFill>
            <a:srgbClr val="F8F808">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03876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36E42-4156-3F39-74E1-B141EAA6D6C2}"/>
              </a:ext>
            </a:extLst>
          </p:cNvPr>
          <p:cNvSpPr>
            <a:spLocks noGrp="1"/>
          </p:cNvSpPr>
          <p:nvPr>
            <p:ph type="title"/>
          </p:nvPr>
        </p:nvSpPr>
        <p:spPr>
          <a:xfrm>
            <a:off x="1024129" y="585216"/>
            <a:ext cx="5901458" cy="1499616"/>
          </a:xfrm>
        </p:spPr>
        <p:txBody>
          <a:bodyPr>
            <a:normAutofit/>
          </a:bodyPr>
          <a:lstStyle/>
          <a:p>
            <a:r>
              <a:rPr lang="en-US" dirty="0"/>
              <a:t>Cap value performance</a:t>
            </a:r>
            <a:endParaRPr lang="en-IL" dirty="0"/>
          </a:p>
        </p:txBody>
      </p:sp>
      <p:sp>
        <p:nvSpPr>
          <p:cNvPr id="1028" name="Content Placeholder 1029">
            <a:extLst>
              <a:ext uri="{FF2B5EF4-FFF2-40B4-BE49-F238E27FC236}">
                <a16:creationId xmlns:a16="http://schemas.microsoft.com/office/drawing/2014/main" id="{EA54C541-7193-3F61-3D2E-3D196DCD9B5F}"/>
              </a:ext>
            </a:extLst>
          </p:cNvPr>
          <p:cNvSpPr>
            <a:spLocks noGrp="1"/>
          </p:cNvSpPr>
          <p:nvPr>
            <p:ph idx="1"/>
          </p:nvPr>
        </p:nvSpPr>
        <p:spPr>
          <a:xfrm>
            <a:off x="1024128" y="2286000"/>
            <a:ext cx="4957573" cy="3931920"/>
          </a:xfrm>
        </p:spPr>
        <p:txBody>
          <a:bodyPr>
            <a:normAutofit/>
          </a:bodyPr>
          <a:lstStyle/>
          <a:p>
            <a:pPr>
              <a:buFont typeface="Wingdings" panose="05000000000000000000" pitchFamily="2" charset="2"/>
              <a:buChar char="q"/>
            </a:pPr>
            <a:r>
              <a:rPr lang="en-US" sz="2800" dirty="0"/>
              <a:t>CAP value set to 15 for migrated VM.</a:t>
            </a:r>
          </a:p>
          <a:p>
            <a:pPr>
              <a:buFont typeface="Wingdings" panose="05000000000000000000" pitchFamily="2" charset="2"/>
              <a:buChar char="q"/>
            </a:pPr>
            <a:r>
              <a:rPr lang="en-US" sz="2800" dirty="0"/>
              <a:t>Total power consumption of the server decreases a bit to 148.3 Watts.</a:t>
            </a:r>
          </a:p>
          <a:p>
            <a:pPr>
              <a:buFont typeface="Wingdings" panose="05000000000000000000" pitchFamily="2" charset="2"/>
              <a:buChar char="q"/>
            </a:pPr>
            <a:r>
              <a:rPr lang="en-US" sz="2800" dirty="0"/>
              <a:t>A </a:t>
            </a:r>
            <a:r>
              <a:rPr lang="en-US" sz="2800" b="1" dirty="0"/>
              <a:t>3%</a:t>
            </a:r>
            <a:r>
              <a:rPr lang="en-US" sz="2800" dirty="0"/>
              <a:t> decrease in energy consumption.</a:t>
            </a:r>
          </a:p>
          <a:p>
            <a:pPr>
              <a:buFont typeface="Wingdings" panose="05000000000000000000" pitchFamily="2" charset="2"/>
              <a:buChar char="q"/>
            </a:pPr>
            <a:endParaRPr lang="en-US" sz="2800" dirty="0"/>
          </a:p>
          <a:p>
            <a:pPr>
              <a:buFont typeface="Wingdings" panose="05000000000000000000" pitchFamily="2" charset="2"/>
              <a:buChar char="q"/>
            </a:pPr>
            <a:endParaRPr lang="en-US" sz="2800" dirty="0"/>
          </a:p>
        </p:txBody>
      </p:sp>
      <p:sp>
        <p:nvSpPr>
          <p:cNvPr id="4" name="Footer Placeholder 3">
            <a:extLst>
              <a:ext uri="{FF2B5EF4-FFF2-40B4-BE49-F238E27FC236}">
                <a16:creationId xmlns:a16="http://schemas.microsoft.com/office/drawing/2014/main" id="{B9B03E96-CBF8-4F2B-B733-3E36A69E2341}"/>
              </a:ext>
            </a:extLst>
          </p:cNvPr>
          <p:cNvSpPr>
            <a:spLocks noGrp="1"/>
          </p:cNvSpPr>
          <p:nvPr>
            <p:ph type="ftr" sz="quarter" idx="11"/>
          </p:nvPr>
        </p:nvSpPr>
        <p:spPr/>
        <p:txBody>
          <a:bodyPr/>
          <a:lstStyle/>
          <a:p>
            <a:r>
              <a:rPr lang="en-US"/>
              <a:t>Power consumption optimization</a:t>
            </a:r>
            <a:endParaRPr lang="en-US" dirty="0"/>
          </a:p>
        </p:txBody>
      </p:sp>
      <p:sp>
        <p:nvSpPr>
          <p:cNvPr id="5" name="Slide Number Placeholder 4">
            <a:extLst>
              <a:ext uri="{FF2B5EF4-FFF2-40B4-BE49-F238E27FC236}">
                <a16:creationId xmlns:a16="http://schemas.microsoft.com/office/drawing/2014/main" id="{5ABC34CC-A31D-71D9-B870-5B868685959F}"/>
              </a:ext>
            </a:extLst>
          </p:cNvPr>
          <p:cNvSpPr>
            <a:spLocks noGrp="1"/>
          </p:cNvSpPr>
          <p:nvPr>
            <p:ph type="sldNum" sz="quarter" idx="12"/>
          </p:nvPr>
        </p:nvSpPr>
        <p:spPr/>
        <p:txBody>
          <a:bodyPr/>
          <a:lstStyle/>
          <a:p>
            <a:fld id="{4FAB73BC-B049-4115-A692-8D63A059BFB8}" type="slidenum">
              <a:rPr lang="en-US" smtClean="0"/>
              <a:t>47</a:t>
            </a:fld>
            <a:endParaRPr lang="en-US" dirty="0"/>
          </a:p>
        </p:txBody>
      </p:sp>
      <p:pic>
        <p:nvPicPr>
          <p:cNvPr id="3" name="Picture 2">
            <a:extLst>
              <a:ext uri="{FF2B5EF4-FFF2-40B4-BE49-F238E27FC236}">
                <a16:creationId xmlns:a16="http://schemas.microsoft.com/office/drawing/2014/main" id="{343A827D-D26E-2F83-3F27-3EDA82C720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912"/>
          <a:stretch/>
        </p:blipFill>
        <p:spPr bwMode="auto">
          <a:xfrm>
            <a:off x="6210300" y="1955957"/>
            <a:ext cx="5816108" cy="3561179"/>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Shape 6">
            <a:extLst>
              <a:ext uri="{FF2B5EF4-FFF2-40B4-BE49-F238E27FC236}">
                <a16:creationId xmlns:a16="http://schemas.microsoft.com/office/drawing/2014/main" id="{3BF2BA4A-2FB1-938C-C965-02E1B58B95A5}"/>
              </a:ext>
            </a:extLst>
          </p:cNvPr>
          <p:cNvSpPr/>
          <p:nvPr/>
        </p:nvSpPr>
        <p:spPr>
          <a:xfrm>
            <a:off x="6897724" y="3258731"/>
            <a:ext cx="4317485" cy="708090"/>
          </a:xfrm>
          <a:custGeom>
            <a:avLst/>
            <a:gdLst>
              <a:gd name="connsiteX0" fmla="*/ 0 w 3724275"/>
              <a:gd name="connsiteY0" fmla="*/ 295275 h 585787"/>
              <a:gd name="connsiteX1" fmla="*/ 109538 w 3724275"/>
              <a:gd name="connsiteY1" fmla="*/ 295275 h 585787"/>
              <a:gd name="connsiteX2" fmla="*/ 176213 w 3724275"/>
              <a:gd name="connsiteY2" fmla="*/ 300037 h 585787"/>
              <a:gd name="connsiteX3" fmla="*/ 209550 w 3724275"/>
              <a:gd name="connsiteY3" fmla="*/ 290512 h 585787"/>
              <a:gd name="connsiteX4" fmla="*/ 219075 w 3724275"/>
              <a:gd name="connsiteY4" fmla="*/ 266700 h 585787"/>
              <a:gd name="connsiteX5" fmla="*/ 261938 w 3724275"/>
              <a:gd name="connsiteY5" fmla="*/ 290512 h 585787"/>
              <a:gd name="connsiteX6" fmla="*/ 309563 w 3724275"/>
              <a:gd name="connsiteY6" fmla="*/ 285750 h 585787"/>
              <a:gd name="connsiteX7" fmla="*/ 314325 w 3724275"/>
              <a:gd name="connsiteY7" fmla="*/ 271462 h 585787"/>
              <a:gd name="connsiteX8" fmla="*/ 333375 w 3724275"/>
              <a:gd name="connsiteY8" fmla="*/ 261937 h 585787"/>
              <a:gd name="connsiteX9" fmla="*/ 361950 w 3724275"/>
              <a:gd name="connsiteY9" fmla="*/ 280987 h 585787"/>
              <a:gd name="connsiteX10" fmla="*/ 390525 w 3724275"/>
              <a:gd name="connsiteY10" fmla="*/ 290512 h 585787"/>
              <a:gd name="connsiteX11" fmla="*/ 404813 w 3724275"/>
              <a:gd name="connsiteY11" fmla="*/ 271462 h 585787"/>
              <a:gd name="connsiteX12" fmla="*/ 414338 w 3724275"/>
              <a:gd name="connsiteY12" fmla="*/ 238125 h 585787"/>
              <a:gd name="connsiteX13" fmla="*/ 442913 w 3724275"/>
              <a:gd name="connsiteY13" fmla="*/ 233362 h 585787"/>
              <a:gd name="connsiteX14" fmla="*/ 447675 w 3724275"/>
              <a:gd name="connsiteY14" fmla="*/ 252412 h 585787"/>
              <a:gd name="connsiteX15" fmla="*/ 452438 w 3724275"/>
              <a:gd name="connsiteY15" fmla="*/ 290512 h 585787"/>
              <a:gd name="connsiteX16" fmla="*/ 490538 w 3724275"/>
              <a:gd name="connsiteY16" fmla="*/ 285750 h 585787"/>
              <a:gd name="connsiteX17" fmla="*/ 514350 w 3724275"/>
              <a:gd name="connsiteY17" fmla="*/ 276225 h 585787"/>
              <a:gd name="connsiteX18" fmla="*/ 528638 w 3724275"/>
              <a:gd name="connsiteY18" fmla="*/ 266700 h 585787"/>
              <a:gd name="connsiteX19" fmla="*/ 571500 w 3724275"/>
              <a:gd name="connsiteY19" fmla="*/ 257175 h 585787"/>
              <a:gd name="connsiteX20" fmla="*/ 614363 w 3724275"/>
              <a:gd name="connsiteY20" fmla="*/ 266700 h 585787"/>
              <a:gd name="connsiteX21" fmla="*/ 642938 w 3724275"/>
              <a:gd name="connsiteY21" fmla="*/ 271462 h 585787"/>
              <a:gd name="connsiteX22" fmla="*/ 681038 w 3724275"/>
              <a:gd name="connsiteY22" fmla="*/ 261937 h 585787"/>
              <a:gd name="connsiteX23" fmla="*/ 714375 w 3724275"/>
              <a:gd name="connsiteY23" fmla="*/ 271462 h 585787"/>
              <a:gd name="connsiteX24" fmla="*/ 723900 w 3724275"/>
              <a:gd name="connsiteY24" fmla="*/ 242887 h 585787"/>
              <a:gd name="connsiteX25" fmla="*/ 738188 w 3724275"/>
              <a:gd name="connsiteY25" fmla="*/ 161925 h 585787"/>
              <a:gd name="connsiteX26" fmla="*/ 762000 w 3724275"/>
              <a:gd name="connsiteY26" fmla="*/ 128587 h 585787"/>
              <a:gd name="connsiteX27" fmla="*/ 771525 w 3724275"/>
              <a:gd name="connsiteY27" fmla="*/ 109537 h 585787"/>
              <a:gd name="connsiteX28" fmla="*/ 776288 w 3724275"/>
              <a:gd name="connsiteY28" fmla="*/ 57150 h 585787"/>
              <a:gd name="connsiteX29" fmla="*/ 781050 w 3724275"/>
              <a:gd name="connsiteY29" fmla="*/ 33337 h 585787"/>
              <a:gd name="connsiteX30" fmla="*/ 785813 w 3724275"/>
              <a:gd name="connsiteY30" fmla="*/ 0 h 585787"/>
              <a:gd name="connsiteX31" fmla="*/ 790575 w 3724275"/>
              <a:gd name="connsiteY31" fmla="*/ 19050 h 585787"/>
              <a:gd name="connsiteX32" fmla="*/ 800100 w 3724275"/>
              <a:gd name="connsiteY32" fmla="*/ 33337 h 585787"/>
              <a:gd name="connsiteX33" fmla="*/ 804863 w 3724275"/>
              <a:gd name="connsiteY33" fmla="*/ 152400 h 585787"/>
              <a:gd name="connsiteX34" fmla="*/ 828675 w 3724275"/>
              <a:gd name="connsiteY34" fmla="*/ 381000 h 585787"/>
              <a:gd name="connsiteX35" fmla="*/ 842963 w 3724275"/>
              <a:gd name="connsiteY35" fmla="*/ 395287 h 585787"/>
              <a:gd name="connsiteX36" fmla="*/ 885825 w 3724275"/>
              <a:gd name="connsiteY36" fmla="*/ 381000 h 585787"/>
              <a:gd name="connsiteX37" fmla="*/ 904875 w 3724275"/>
              <a:gd name="connsiteY37" fmla="*/ 338137 h 585787"/>
              <a:gd name="connsiteX38" fmla="*/ 914400 w 3724275"/>
              <a:gd name="connsiteY38" fmla="*/ 352425 h 585787"/>
              <a:gd name="connsiteX39" fmla="*/ 957263 w 3724275"/>
              <a:gd name="connsiteY39" fmla="*/ 361950 h 585787"/>
              <a:gd name="connsiteX40" fmla="*/ 976313 w 3724275"/>
              <a:gd name="connsiteY40" fmla="*/ 347662 h 585787"/>
              <a:gd name="connsiteX41" fmla="*/ 1004888 w 3724275"/>
              <a:gd name="connsiteY41" fmla="*/ 323850 h 585787"/>
              <a:gd name="connsiteX42" fmla="*/ 1066800 w 3724275"/>
              <a:gd name="connsiteY42" fmla="*/ 347662 h 585787"/>
              <a:gd name="connsiteX43" fmla="*/ 1100138 w 3724275"/>
              <a:gd name="connsiteY43" fmla="*/ 328612 h 585787"/>
              <a:gd name="connsiteX44" fmla="*/ 1133475 w 3724275"/>
              <a:gd name="connsiteY44" fmla="*/ 333375 h 585787"/>
              <a:gd name="connsiteX45" fmla="*/ 1209675 w 3724275"/>
              <a:gd name="connsiteY45" fmla="*/ 342900 h 585787"/>
              <a:gd name="connsiteX46" fmla="*/ 1252538 w 3724275"/>
              <a:gd name="connsiteY46" fmla="*/ 357187 h 585787"/>
              <a:gd name="connsiteX47" fmla="*/ 1266825 w 3724275"/>
              <a:gd name="connsiteY47" fmla="*/ 366712 h 585787"/>
              <a:gd name="connsiteX48" fmla="*/ 1333500 w 3724275"/>
              <a:gd name="connsiteY48" fmla="*/ 347662 h 585787"/>
              <a:gd name="connsiteX49" fmla="*/ 1352550 w 3724275"/>
              <a:gd name="connsiteY49" fmla="*/ 338137 h 585787"/>
              <a:gd name="connsiteX50" fmla="*/ 1371600 w 3724275"/>
              <a:gd name="connsiteY50" fmla="*/ 333375 h 585787"/>
              <a:gd name="connsiteX51" fmla="*/ 1409700 w 3724275"/>
              <a:gd name="connsiteY51" fmla="*/ 347662 h 585787"/>
              <a:gd name="connsiteX52" fmla="*/ 1443038 w 3724275"/>
              <a:gd name="connsiteY52" fmla="*/ 361950 h 585787"/>
              <a:gd name="connsiteX53" fmla="*/ 1500188 w 3724275"/>
              <a:gd name="connsiteY53" fmla="*/ 357187 h 585787"/>
              <a:gd name="connsiteX54" fmla="*/ 1514475 w 3724275"/>
              <a:gd name="connsiteY54" fmla="*/ 347662 h 585787"/>
              <a:gd name="connsiteX55" fmla="*/ 1547813 w 3724275"/>
              <a:gd name="connsiteY55" fmla="*/ 371475 h 585787"/>
              <a:gd name="connsiteX56" fmla="*/ 1557338 w 3724275"/>
              <a:gd name="connsiteY56" fmla="*/ 390525 h 585787"/>
              <a:gd name="connsiteX57" fmla="*/ 1624013 w 3724275"/>
              <a:gd name="connsiteY57" fmla="*/ 414337 h 585787"/>
              <a:gd name="connsiteX58" fmla="*/ 1695450 w 3724275"/>
              <a:gd name="connsiteY58" fmla="*/ 404812 h 585787"/>
              <a:gd name="connsiteX59" fmla="*/ 1724025 w 3724275"/>
              <a:gd name="connsiteY59" fmla="*/ 390525 h 585787"/>
              <a:gd name="connsiteX60" fmla="*/ 1747838 w 3724275"/>
              <a:gd name="connsiteY60" fmla="*/ 385762 h 585787"/>
              <a:gd name="connsiteX61" fmla="*/ 1881188 w 3724275"/>
              <a:gd name="connsiteY61" fmla="*/ 371475 h 585787"/>
              <a:gd name="connsiteX62" fmla="*/ 1900238 w 3724275"/>
              <a:gd name="connsiteY62" fmla="*/ 361950 h 585787"/>
              <a:gd name="connsiteX63" fmla="*/ 1914525 w 3724275"/>
              <a:gd name="connsiteY63" fmla="*/ 333375 h 585787"/>
              <a:gd name="connsiteX64" fmla="*/ 1933575 w 3724275"/>
              <a:gd name="connsiteY64" fmla="*/ 323850 h 585787"/>
              <a:gd name="connsiteX65" fmla="*/ 2057400 w 3724275"/>
              <a:gd name="connsiteY65" fmla="*/ 328612 h 585787"/>
              <a:gd name="connsiteX66" fmla="*/ 2085975 w 3724275"/>
              <a:gd name="connsiteY66" fmla="*/ 333375 h 585787"/>
              <a:gd name="connsiteX67" fmla="*/ 2114550 w 3724275"/>
              <a:gd name="connsiteY67" fmla="*/ 347662 h 585787"/>
              <a:gd name="connsiteX68" fmla="*/ 2305050 w 3724275"/>
              <a:gd name="connsiteY68" fmla="*/ 342900 h 585787"/>
              <a:gd name="connsiteX69" fmla="*/ 2357438 w 3724275"/>
              <a:gd name="connsiteY69" fmla="*/ 328612 h 585787"/>
              <a:gd name="connsiteX70" fmla="*/ 2386013 w 3724275"/>
              <a:gd name="connsiteY70" fmla="*/ 323850 h 585787"/>
              <a:gd name="connsiteX71" fmla="*/ 2409825 w 3724275"/>
              <a:gd name="connsiteY71" fmla="*/ 319087 h 585787"/>
              <a:gd name="connsiteX72" fmla="*/ 2614613 w 3724275"/>
              <a:gd name="connsiteY72" fmla="*/ 323850 h 585787"/>
              <a:gd name="connsiteX73" fmla="*/ 2647950 w 3724275"/>
              <a:gd name="connsiteY73" fmla="*/ 333375 h 585787"/>
              <a:gd name="connsiteX74" fmla="*/ 2690813 w 3724275"/>
              <a:gd name="connsiteY74" fmla="*/ 338137 h 585787"/>
              <a:gd name="connsiteX75" fmla="*/ 2728913 w 3724275"/>
              <a:gd name="connsiteY75" fmla="*/ 342900 h 585787"/>
              <a:gd name="connsiteX76" fmla="*/ 2933700 w 3724275"/>
              <a:gd name="connsiteY76" fmla="*/ 338137 h 585787"/>
              <a:gd name="connsiteX77" fmla="*/ 3028950 w 3724275"/>
              <a:gd name="connsiteY77" fmla="*/ 333375 h 585787"/>
              <a:gd name="connsiteX78" fmla="*/ 3109913 w 3724275"/>
              <a:gd name="connsiteY78" fmla="*/ 338137 h 585787"/>
              <a:gd name="connsiteX79" fmla="*/ 3124200 w 3724275"/>
              <a:gd name="connsiteY79" fmla="*/ 347662 h 585787"/>
              <a:gd name="connsiteX80" fmla="*/ 3224213 w 3724275"/>
              <a:gd name="connsiteY80" fmla="*/ 347662 h 585787"/>
              <a:gd name="connsiteX81" fmla="*/ 3248025 w 3724275"/>
              <a:gd name="connsiteY81" fmla="*/ 323850 h 585787"/>
              <a:gd name="connsiteX82" fmla="*/ 3252788 w 3724275"/>
              <a:gd name="connsiteY82" fmla="*/ 309562 h 585787"/>
              <a:gd name="connsiteX83" fmla="*/ 3262313 w 3724275"/>
              <a:gd name="connsiteY83" fmla="*/ 176212 h 585787"/>
              <a:gd name="connsiteX84" fmla="*/ 3267075 w 3724275"/>
              <a:gd name="connsiteY84" fmla="*/ 161925 h 585787"/>
              <a:gd name="connsiteX85" fmla="*/ 3276600 w 3724275"/>
              <a:gd name="connsiteY85" fmla="*/ 138112 h 585787"/>
              <a:gd name="connsiteX86" fmla="*/ 3271838 w 3724275"/>
              <a:gd name="connsiteY86" fmla="*/ 328612 h 585787"/>
              <a:gd name="connsiteX87" fmla="*/ 3267075 w 3724275"/>
              <a:gd name="connsiteY87" fmla="*/ 352425 h 585787"/>
              <a:gd name="connsiteX88" fmla="*/ 3262313 w 3724275"/>
              <a:gd name="connsiteY88" fmla="*/ 385762 h 585787"/>
              <a:gd name="connsiteX89" fmla="*/ 3267075 w 3724275"/>
              <a:gd name="connsiteY89" fmla="*/ 538162 h 585787"/>
              <a:gd name="connsiteX90" fmla="*/ 3286125 w 3724275"/>
              <a:gd name="connsiteY90" fmla="*/ 585787 h 585787"/>
              <a:gd name="connsiteX91" fmla="*/ 3305175 w 3724275"/>
              <a:gd name="connsiteY91" fmla="*/ 557212 h 585787"/>
              <a:gd name="connsiteX92" fmla="*/ 3319463 w 3724275"/>
              <a:gd name="connsiteY92" fmla="*/ 538162 h 585787"/>
              <a:gd name="connsiteX93" fmla="*/ 3324225 w 3724275"/>
              <a:gd name="connsiteY93" fmla="*/ 514350 h 585787"/>
              <a:gd name="connsiteX94" fmla="*/ 3333750 w 3724275"/>
              <a:gd name="connsiteY94" fmla="*/ 395287 h 585787"/>
              <a:gd name="connsiteX95" fmla="*/ 3338513 w 3724275"/>
              <a:gd name="connsiteY95" fmla="*/ 438150 h 585787"/>
              <a:gd name="connsiteX96" fmla="*/ 3328988 w 3724275"/>
              <a:gd name="connsiteY96" fmla="*/ 514350 h 585787"/>
              <a:gd name="connsiteX97" fmla="*/ 3343275 w 3724275"/>
              <a:gd name="connsiteY97" fmla="*/ 542925 h 585787"/>
              <a:gd name="connsiteX98" fmla="*/ 3357563 w 3724275"/>
              <a:gd name="connsiteY98" fmla="*/ 547687 h 585787"/>
              <a:gd name="connsiteX99" fmla="*/ 3414713 w 3724275"/>
              <a:gd name="connsiteY99" fmla="*/ 552450 h 585787"/>
              <a:gd name="connsiteX100" fmla="*/ 3505200 w 3724275"/>
              <a:gd name="connsiteY100" fmla="*/ 561975 h 585787"/>
              <a:gd name="connsiteX101" fmla="*/ 3519488 w 3724275"/>
              <a:gd name="connsiteY101" fmla="*/ 566737 h 585787"/>
              <a:gd name="connsiteX102" fmla="*/ 3543300 w 3724275"/>
              <a:gd name="connsiteY102" fmla="*/ 576262 h 585787"/>
              <a:gd name="connsiteX103" fmla="*/ 3586163 w 3724275"/>
              <a:gd name="connsiteY103" fmla="*/ 566737 h 585787"/>
              <a:gd name="connsiteX104" fmla="*/ 3605213 w 3724275"/>
              <a:gd name="connsiteY104" fmla="*/ 547687 h 585787"/>
              <a:gd name="connsiteX105" fmla="*/ 3624263 w 3724275"/>
              <a:gd name="connsiteY105" fmla="*/ 542925 h 585787"/>
              <a:gd name="connsiteX106" fmla="*/ 3724275 w 3724275"/>
              <a:gd name="connsiteY106" fmla="*/ 552450 h 58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724275" h="585787">
                <a:moveTo>
                  <a:pt x="0" y="295275"/>
                </a:moveTo>
                <a:cubicBezTo>
                  <a:pt x="51175" y="285039"/>
                  <a:pt x="18210" y="289567"/>
                  <a:pt x="109538" y="295275"/>
                </a:cubicBezTo>
                <a:lnTo>
                  <a:pt x="176213" y="300037"/>
                </a:lnTo>
                <a:cubicBezTo>
                  <a:pt x="187325" y="296862"/>
                  <a:pt x="200427" y="297607"/>
                  <a:pt x="209550" y="290512"/>
                </a:cubicBezTo>
                <a:cubicBezTo>
                  <a:pt x="216298" y="285264"/>
                  <a:pt x="211217" y="270067"/>
                  <a:pt x="219075" y="266700"/>
                </a:cubicBezTo>
                <a:cubicBezTo>
                  <a:pt x="228335" y="262732"/>
                  <a:pt x="256403" y="286361"/>
                  <a:pt x="261938" y="290512"/>
                </a:cubicBezTo>
                <a:cubicBezTo>
                  <a:pt x="277813" y="288925"/>
                  <a:pt x="294569" y="291202"/>
                  <a:pt x="309563" y="285750"/>
                </a:cubicBezTo>
                <a:cubicBezTo>
                  <a:pt x="314281" y="284034"/>
                  <a:pt x="310775" y="275012"/>
                  <a:pt x="314325" y="271462"/>
                </a:cubicBezTo>
                <a:cubicBezTo>
                  <a:pt x="319345" y="266442"/>
                  <a:pt x="327025" y="265112"/>
                  <a:pt x="333375" y="261937"/>
                </a:cubicBezTo>
                <a:cubicBezTo>
                  <a:pt x="393084" y="276866"/>
                  <a:pt x="318095" y="253578"/>
                  <a:pt x="361950" y="280987"/>
                </a:cubicBezTo>
                <a:cubicBezTo>
                  <a:pt x="370464" y="286308"/>
                  <a:pt x="381000" y="287337"/>
                  <a:pt x="390525" y="290512"/>
                </a:cubicBezTo>
                <a:cubicBezTo>
                  <a:pt x="395288" y="284162"/>
                  <a:pt x="401528" y="278688"/>
                  <a:pt x="404813" y="271462"/>
                </a:cubicBezTo>
                <a:cubicBezTo>
                  <a:pt x="409595" y="260941"/>
                  <a:pt x="406166" y="246297"/>
                  <a:pt x="414338" y="238125"/>
                </a:cubicBezTo>
                <a:cubicBezTo>
                  <a:pt x="421166" y="231297"/>
                  <a:pt x="433388" y="234950"/>
                  <a:pt x="442913" y="233362"/>
                </a:cubicBezTo>
                <a:cubicBezTo>
                  <a:pt x="444500" y="239712"/>
                  <a:pt x="446599" y="245956"/>
                  <a:pt x="447675" y="252412"/>
                </a:cubicBezTo>
                <a:cubicBezTo>
                  <a:pt x="449779" y="265037"/>
                  <a:pt x="442335" y="282654"/>
                  <a:pt x="452438" y="290512"/>
                </a:cubicBezTo>
                <a:cubicBezTo>
                  <a:pt x="462541" y="298370"/>
                  <a:pt x="477838" y="287337"/>
                  <a:pt x="490538" y="285750"/>
                </a:cubicBezTo>
                <a:cubicBezTo>
                  <a:pt x="498475" y="282575"/>
                  <a:pt x="506704" y="280048"/>
                  <a:pt x="514350" y="276225"/>
                </a:cubicBezTo>
                <a:cubicBezTo>
                  <a:pt x="519470" y="273665"/>
                  <a:pt x="523377" y="268955"/>
                  <a:pt x="528638" y="266700"/>
                </a:cubicBezTo>
                <a:cubicBezTo>
                  <a:pt x="534527" y="264176"/>
                  <a:pt x="567256" y="258024"/>
                  <a:pt x="571500" y="257175"/>
                </a:cubicBezTo>
                <a:cubicBezTo>
                  <a:pt x="585788" y="260350"/>
                  <a:pt x="600011" y="263830"/>
                  <a:pt x="614363" y="266700"/>
                </a:cubicBezTo>
                <a:cubicBezTo>
                  <a:pt x="623832" y="268594"/>
                  <a:pt x="633306" y="272150"/>
                  <a:pt x="642938" y="271462"/>
                </a:cubicBezTo>
                <a:cubicBezTo>
                  <a:pt x="655996" y="270529"/>
                  <a:pt x="681038" y="261937"/>
                  <a:pt x="681038" y="261937"/>
                </a:cubicBezTo>
                <a:cubicBezTo>
                  <a:pt x="692150" y="265112"/>
                  <a:pt x="703814" y="276156"/>
                  <a:pt x="714375" y="271462"/>
                </a:cubicBezTo>
                <a:cubicBezTo>
                  <a:pt x="723550" y="267384"/>
                  <a:pt x="721767" y="252698"/>
                  <a:pt x="723900" y="242887"/>
                </a:cubicBezTo>
                <a:cubicBezTo>
                  <a:pt x="729722" y="216108"/>
                  <a:pt x="731840" y="188584"/>
                  <a:pt x="738188" y="161925"/>
                </a:cubicBezTo>
                <a:cubicBezTo>
                  <a:pt x="743782" y="138432"/>
                  <a:pt x="749280" y="146396"/>
                  <a:pt x="762000" y="128587"/>
                </a:cubicBezTo>
                <a:cubicBezTo>
                  <a:pt x="766126" y="122810"/>
                  <a:pt x="768350" y="115887"/>
                  <a:pt x="771525" y="109537"/>
                </a:cubicBezTo>
                <a:cubicBezTo>
                  <a:pt x="773113" y="92075"/>
                  <a:pt x="774113" y="74549"/>
                  <a:pt x="776288" y="57150"/>
                </a:cubicBezTo>
                <a:cubicBezTo>
                  <a:pt x="777292" y="49118"/>
                  <a:pt x="779719" y="41322"/>
                  <a:pt x="781050" y="33337"/>
                </a:cubicBezTo>
                <a:cubicBezTo>
                  <a:pt x="782895" y="22265"/>
                  <a:pt x="784225" y="11112"/>
                  <a:pt x="785813" y="0"/>
                </a:cubicBezTo>
                <a:cubicBezTo>
                  <a:pt x="787400" y="6350"/>
                  <a:pt x="787997" y="13034"/>
                  <a:pt x="790575" y="19050"/>
                </a:cubicBezTo>
                <a:cubicBezTo>
                  <a:pt x="792830" y="24311"/>
                  <a:pt x="799490" y="27646"/>
                  <a:pt x="800100" y="33337"/>
                </a:cubicBezTo>
                <a:cubicBezTo>
                  <a:pt x="804332" y="72830"/>
                  <a:pt x="802597" y="112745"/>
                  <a:pt x="804863" y="152400"/>
                </a:cubicBezTo>
                <a:cubicBezTo>
                  <a:pt x="805943" y="171307"/>
                  <a:pt x="780523" y="323219"/>
                  <a:pt x="828675" y="381000"/>
                </a:cubicBezTo>
                <a:cubicBezTo>
                  <a:pt x="832987" y="386174"/>
                  <a:pt x="838200" y="390525"/>
                  <a:pt x="842963" y="395287"/>
                </a:cubicBezTo>
                <a:cubicBezTo>
                  <a:pt x="857250" y="390525"/>
                  <a:pt x="873777" y="390036"/>
                  <a:pt x="885825" y="381000"/>
                </a:cubicBezTo>
                <a:cubicBezTo>
                  <a:pt x="893175" y="375487"/>
                  <a:pt x="901075" y="349539"/>
                  <a:pt x="904875" y="338137"/>
                </a:cubicBezTo>
                <a:cubicBezTo>
                  <a:pt x="908050" y="342900"/>
                  <a:pt x="912145" y="347164"/>
                  <a:pt x="914400" y="352425"/>
                </a:cubicBezTo>
                <a:cubicBezTo>
                  <a:pt x="927459" y="382895"/>
                  <a:pt x="902572" y="375623"/>
                  <a:pt x="957263" y="361950"/>
                </a:cubicBezTo>
                <a:cubicBezTo>
                  <a:pt x="963613" y="357187"/>
                  <a:pt x="970700" y="353275"/>
                  <a:pt x="976313" y="347662"/>
                </a:cubicBezTo>
                <a:cubicBezTo>
                  <a:pt x="1002261" y="321713"/>
                  <a:pt x="977600" y="332945"/>
                  <a:pt x="1004888" y="323850"/>
                </a:cubicBezTo>
                <a:cubicBezTo>
                  <a:pt x="1019958" y="369060"/>
                  <a:pt x="1004414" y="353334"/>
                  <a:pt x="1066800" y="347662"/>
                </a:cubicBezTo>
                <a:cubicBezTo>
                  <a:pt x="1073149" y="343430"/>
                  <a:pt x="1093142" y="329248"/>
                  <a:pt x="1100138" y="328612"/>
                </a:cubicBezTo>
                <a:cubicBezTo>
                  <a:pt x="1111317" y="327596"/>
                  <a:pt x="1122363" y="331787"/>
                  <a:pt x="1133475" y="333375"/>
                </a:cubicBezTo>
                <a:cubicBezTo>
                  <a:pt x="1152948" y="391795"/>
                  <a:pt x="1127271" y="346483"/>
                  <a:pt x="1209675" y="342900"/>
                </a:cubicBezTo>
                <a:cubicBezTo>
                  <a:pt x="1224721" y="342246"/>
                  <a:pt x="1238250" y="352425"/>
                  <a:pt x="1252538" y="357187"/>
                </a:cubicBezTo>
                <a:cubicBezTo>
                  <a:pt x="1257300" y="360362"/>
                  <a:pt x="1261101" y="366712"/>
                  <a:pt x="1266825" y="366712"/>
                </a:cubicBezTo>
                <a:cubicBezTo>
                  <a:pt x="1286027" y="366712"/>
                  <a:pt x="1314793" y="355976"/>
                  <a:pt x="1333500" y="347662"/>
                </a:cubicBezTo>
                <a:cubicBezTo>
                  <a:pt x="1339988" y="344779"/>
                  <a:pt x="1345902" y="340630"/>
                  <a:pt x="1352550" y="338137"/>
                </a:cubicBezTo>
                <a:cubicBezTo>
                  <a:pt x="1358679" y="335839"/>
                  <a:pt x="1365250" y="334962"/>
                  <a:pt x="1371600" y="333375"/>
                </a:cubicBezTo>
                <a:cubicBezTo>
                  <a:pt x="1384300" y="338137"/>
                  <a:pt x="1397352" y="342050"/>
                  <a:pt x="1409700" y="347662"/>
                </a:cubicBezTo>
                <a:cubicBezTo>
                  <a:pt x="1449902" y="365935"/>
                  <a:pt x="1395029" y="349947"/>
                  <a:pt x="1443038" y="361950"/>
                </a:cubicBezTo>
                <a:cubicBezTo>
                  <a:pt x="1462088" y="360362"/>
                  <a:pt x="1481443" y="360936"/>
                  <a:pt x="1500188" y="357187"/>
                </a:cubicBezTo>
                <a:cubicBezTo>
                  <a:pt x="1505801" y="356064"/>
                  <a:pt x="1508993" y="346017"/>
                  <a:pt x="1514475" y="347662"/>
                </a:cubicBezTo>
                <a:cubicBezTo>
                  <a:pt x="1527555" y="351586"/>
                  <a:pt x="1536700" y="363537"/>
                  <a:pt x="1547813" y="371475"/>
                </a:cubicBezTo>
                <a:cubicBezTo>
                  <a:pt x="1550988" y="377825"/>
                  <a:pt x="1552318" y="385505"/>
                  <a:pt x="1557338" y="390525"/>
                </a:cubicBezTo>
                <a:cubicBezTo>
                  <a:pt x="1574999" y="408186"/>
                  <a:pt x="1601684" y="409375"/>
                  <a:pt x="1624013" y="414337"/>
                </a:cubicBezTo>
                <a:cubicBezTo>
                  <a:pt x="1647825" y="411162"/>
                  <a:pt x="1672080" y="410376"/>
                  <a:pt x="1695450" y="404812"/>
                </a:cubicBezTo>
                <a:cubicBezTo>
                  <a:pt x="1705810" y="402345"/>
                  <a:pt x="1714017" y="394164"/>
                  <a:pt x="1724025" y="390525"/>
                </a:cubicBezTo>
                <a:cubicBezTo>
                  <a:pt x="1731633" y="387759"/>
                  <a:pt x="1739900" y="387350"/>
                  <a:pt x="1747838" y="385762"/>
                </a:cubicBezTo>
                <a:cubicBezTo>
                  <a:pt x="1797199" y="352854"/>
                  <a:pt x="1742349" y="385837"/>
                  <a:pt x="1881188" y="371475"/>
                </a:cubicBezTo>
                <a:cubicBezTo>
                  <a:pt x="1888250" y="370744"/>
                  <a:pt x="1893888" y="365125"/>
                  <a:pt x="1900238" y="361950"/>
                </a:cubicBezTo>
                <a:cubicBezTo>
                  <a:pt x="1905000" y="352425"/>
                  <a:pt x="1907513" y="341389"/>
                  <a:pt x="1914525" y="333375"/>
                </a:cubicBezTo>
                <a:cubicBezTo>
                  <a:pt x="1919200" y="328032"/>
                  <a:pt x="1926479" y="324087"/>
                  <a:pt x="1933575" y="323850"/>
                </a:cubicBezTo>
                <a:lnTo>
                  <a:pt x="2057400" y="328612"/>
                </a:lnTo>
                <a:cubicBezTo>
                  <a:pt x="2066925" y="330200"/>
                  <a:pt x="2076814" y="330321"/>
                  <a:pt x="2085975" y="333375"/>
                </a:cubicBezTo>
                <a:cubicBezTo>
                  <a:pt x="2096078" y="336743"/>
                  <a:pt x="2103911" y="347199"/>
                  <a:pt x="2114550" y="347662"/>
                </a:cubicBezTo>
                <a:cubicBezTo>
                  <a:pt x="2178010" y="350421"/>
                  <a:pt x="2241550" y="344487"/>
                  <a:pt x="2305050" y="342900"/>
                </a:cubicBezTo>
                <a:cubicBezTo>
                  <a:pt x="2386501" y="329323"/>
                  <a:pt x="2285313" y="348282"/>
                  <a:pt x="2357438" y="328612"/>
                </a:cubicBezTo>
                <a:cubicBezTo>
                  <a:pt x="2366754" y="326071"/>
                  <a:pt x="2376512" y="325577"/>
                  <a:pt x="2386013" y="323850"/>
                </a:cubicBezTo>
                <a:cubicBezTo>
                  <a:pt x="2393977" y="322402"/>
                  <a:pt x="2401888" y="320675"/>
                  <a:pt x="2409825" y="319087"/>
                </a:cubicBezTo>
                <a:cubicBezTo>
                  <a:pt x="2478088" y="320675"/>
                  <a:pt x="2546454" y="319760"/>
                  <a:pt x="2614613" y="323850"/>
                </a:cubicBezTo>
                <a:cubicBezTo>
                  <a:pt x="2626149" y="324542"/>
                  <a:pt x="2636591" y="331245"/>
                  <a:pt x="2647950" y="333375"/>
                </a:cubicBezTo>
                <a:cubicBezTo>
                  <a:pt x="2662079" y="336024"/>
                  <a:pt x="2676536" y="336457"/>
                  <a:pt x="2690813" y="338137"/>
                </a:cubicBezTo>
                <a:lnTo>
                  <a:pt x="2728913" y="342900"/>
                </a:lnTo>
                <a:lnTo>
                  <a:pt x="2933700" y="338137"/>
                </a:lnTo>
                <a:cubicBezTo>
                  <a:pt x="2965474" y="337128"/>
                  <a:pt x="2997160" y="333375"/>
                  <a:pt x="3028950" y="333375"/>
                </a:cubicBezTo>
                <a:cubicBezTo>
                  <a:pt x="3055984" y="333375"/>
                  <a:pt x="3082925" y="336550"/>
                  <a:pt x="3109913" y="338137"/>
                </a:cubicBezTo>
                <a:cubicBezTo>
                  <a:pt x="3114675" y="341312"/>
                  <a:pt x="3118939" y="345407"/>
                  <a:pt x="3124200" y="347662"/>
                </a:cubicBezTo>
                <a:cubicBezTo>
                  <a:pt x="3152890" y="359958"/>
                  <a:pt x="3205225" y="348779"/>
                  <a:pt x="3224213" y="347662"/>
                </a:cubicBezTo>
                <a:cubicBezTo>
                  <a:pt x="3232150" y="339725"/>
                  <a:pt x="3241290" y="332830"/>
                  <a:pt x="3248025" y="323850"/>
                </a:cubicBezTo>
                <a:cubicBezTo>
                  <a:pt x="3251037" y="319834"/>
                  <a:pt x="3252304" y="314559"/>
                  <a:pt x="3252788" y="309562"/>
                </a:cubicBezTo>
                <a:cubicBezTo>
                  <a:pt x="3257081" y="265206"/>
                  <a:pt x="3258021" y="220568"/>
                  <a:pt x="3262313" y="176212"/>
                </a:cubicBezTo>
                <a:cubicBezTo>
                  <a:pt x="3262797" y="171215"/>
                  <a:pt x="3265312" y="166625"/>
                  <a:pt x="3267075" y="161925"/>
                </a:cubicBezTo>
                <a:cubicBezTo>
                  <a:pt x="3270077" y="153920"/>
                  <a:pt x="3273425" y="146050"/>
                  <a:pt x="3276600" y="138112"/>
                </a:cubicBezTo>
                <a:cubicBezTo>
                  <a:pt x="3275013" y="201612"/>
                  <a:pt x="3274658" y="265155"/>
                  <a:pt x="3271838" y="328612"/>
                </a:cubicBezTo>
                <a:cubicBezTo>
                  <a:pt x="3271479" y="336699"/>
                  <a:pt x="3268406" y="344440"/>
                  <a:pt x="3267075" y="352425"/>
                </a:cubicBezTo>
                <a:cubicBezTo>
                  <a:pt x="3265230" y="363497"/>
                  <a:pt x="3263900" y="374650"/>
                  <a:pt x="3262313" y="385762"/>
                </a:cubicBezTo>
                <a:cubicBezTo>
                  <a:pt x="3263900" y="436562"/>
                  <a:pt x="3264599" y="487398"/>
                  <a:pt x="3267075" y="538162"/>
                </a:cubicBezTo>
                <a:cubicBezTo>
                  <a:pt x="3269360" y="585003"/>
                  <a:pt x="3259259" y="576832"/>
                  <a:pt x="3286125" y="585787"/>
                </a:cubicBezTo>
                <a:cubicBezTo>
                  <a:pt x="3292475" y="576262"/>
                  <a:pt x="3298610" y="566590"/>
                  <a:pt x="3305175" y="557212"/>
                </a:cubicBezTo>
                <a:cubicBezTo>
                  <a:pt x="3309727" y="550709"/>
                  <a:pt x="3316239" y="545415"/>
                  <a:pt x="3319463" y="538162"/>
                </a:cubicBezTo>
                <a:cubicBezTo>
                  <a:pt x="3322751" y="530765"/>
                  <a:pt x="3322638" y="522287"/>
                  <a:pt x="3324225" y="514350"/>
                </a:cubicBezTo>
                <a:cubicBezTo>
                  <a:pt x="3327400" y="474662"/>
                  <a:pt x="3326412" y="434419"/>
                  <a:pt x="3333750" y="395287"/>
                </a:cubicBezTo>
                <a:cubicBezTo>
                  <a:pt x="3336399" y="381158"/>
                  <a:pt x="3338513" y="423774"/>
                  <a:pt x="3338513" y="438150"/>
                </a:cubicBezTo>
                <a:cubicBezTo>
                  <a:pt x="3338513" y="480594"/>
                  <a:pt x="3336569" y="484023"/>
                  <a:pt x="3328988" y="514350"/>
                </a:cubicBezTo>
                <a:cubicBezTo>
                  <a:pt x="3333750" y="523875"/>
                  <a:pt x="3336345" y="534840"/>
                  <a:pt x="3343275" y="542925"/>
                </a:cubicBezTo>
                <a:cubicBezTo>
                  <a:pt x="3346542" y="546737"/>
                  <a:pt x="3352587" y="547024"/>
                  <a:pt x="3357563" y="547687"/>
                </a:cubicBezTo>
                <a:cubicBezTo>
                  <a:pt x="3376511" y="550213"/>
                  <a:pt x="3395686" y="550609"/>
                  <a:pt x="3414713" y="552450"/>
                </a:cubicBezTo>
                <a:lnTo>
                  <a:pt x="3505200" y="561975"/>
                </a:lnTo>
                <a:cubicBezTo>
                  <a:pt x="3509963" y="563562"/>
                  <a:pt x="3514787" y="564974"/>
                  <a:pt x="3519488" y="566737"/>
                </a:cubicBezTo>
                <a:cubicBezTo>
                  <a:pt x="3527493" y="569739"/>
                  <a:pt x="3534751" y="576262"/>
                  <a:pt x="3543300" y="576262"/>
                </a:cubicBezTo>
                <a:cubicBezTo>
                  <a:pt x="3557936" y="576262"/>
                  <a:pt x="3571875" y="569912"/>
                  <a:pt x="3586163" y="566737"/>
                </a:cubicBezTo>
                <a:cubicBezTo>
                  <a:pt x="3592513" y="560387"/>
                  <a:pt x="3597598" y="552446"/>
                  <a:pt x="3605213" y="547687"/>
                </a:cubicBezTo>
                <a:cubicBezTo>
                  <a:pt x="3610764" y="544218"/>
                  <a:pt x="3617718" y="542925"/>
                  <a:pt x="3624263" y="542925"/>
                </a:cubicBezTo>
                <a:cubicBezTo>
                  <a:pt x="3716882" y="542925"/>
                  <a:pt x="3697381" y="525550"/>
                  <a:pt x="3724275" y="552450"/>
                </a:cubicBezTo>
              </a:path>
            </a:pathLst>
          </a:custGeom>
          <a:ln w="57150">
            <a:solidFill>
              <a:schemeClr val="accent1">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L">
              <a:solidFill>
                <a:schemeClr val="tx1"/>
              </a:solidFill>
            </a:endParaRPr>
          </a:p>
        </p:txBody>
      </p:sp>
      <p:sp>
        <p:nvSpPr>
          <p:cNvPr id="6" name="Freeform: Shape 5">
            <a:extLst>
              <a:ext uri="{FF2B5EF4-FFF2-40B4-BE49-F238E27FC236}">
                <a16:creationId xmlns:a16="http://schemas.microsoft.com/office/drawing/2014/main" id="{05402023-C2E9-0CB4-E84B-30773F27C477}"/>
              </a:ext>
            </a:extLst>
          </p:cNvPr>
          <p:cNvSpPr/>
          <p:nvPr/>
        </p:nvSpPr>
        <p:spPr>
          <a:xfrm>
            <a:off x="6901405" y="2727183"/>
            <a:ext cx="3868438" cy="1531317"/>
          </a:xfrm>
          <a:custGeom>
            <a:avLst/>
            <a:gdLst>
              <a:gd name="connsiteX0" fmla="*/ 0 w 3336925"/>
              <a:gd name="connsiteY0" fmla="*/ 12700 h 1266825"/>
              <a:gd name="connsiteX1" fmla="*/ 107950 w 3336925"/>
              <a:gd name="connsiteY1" fmla="*/ 22225 h 1266825"/>
              <a:gd name="connsiteX2" fmla="*/ 165100 w 3336925"/>
              <a:gd name="connsiteY2" fmla="*/ 28575 h 1266825"/>
              <a:gd name="connsiteX3" fmla="*/ 628650 w 3336925"/>
              <a:gd name="connsiteY3" fmla="*/ 25400 h 1266825"/>
              <a:gd name="connsiteX4" fmla="*/ 717550 w 3336925"/>
              <a:gd name="connsiteY4" fmla="*/ 19050 h 1266825"/>
              <a:gd name="connsiteX5" fmla="*/ 752475 w 3336925"/>
              <a:gd name="connsiteY5" fmla="*/ 15875 h 1266825"/>
              <a:gd name="connsiteX6" fmla="*/ 781050 w 3336925"/>
              <a:gd name="connsiteY6" fmla="*/ 9525 h 1266825"/>
              <a:gd name="connsiteX7" fmla="*/ 854075 w 3336925"/>
              <a:gd name="connsiteY7" fmla="*/ 0 h 1266825"/>
              <a:gd name="connsiteX8" fmla="*/ 889000 w 3336925"/>
              <a:gd name="connsiteY8" fmla="*/ 9525 h 1266825"/>
              <a:gd name="connsiteX9" fmla="*/ 892175 w 3336925"/>
              <a:gd name="connsiteY9" fmla="*/ 28575 h 1266825"/>
              <a:gd name="connsiteX10" fmla="*/ 895350 w 3336925"/>
              <a:gd name="connsiteY10" fmla="*/ 57150 h 1266825"/>
              <a:gd name="connsiteX11" fmla="*/ 904875 w 3336925"/>
              <a:gd name="connsiteY11" fmla="*/ 152400 h 1266825"/>
              <a:gd name="connsiteX12" fmla="*/ 917575 w 3336925"/>
              <a:gd name="connsiteY12" fmla="*/ 228600 h 1266825"/>
              <a:gd name="connsiteX13" fmla="*/ 920750 w 3336925"/>
              <a:gd name="connsiteY13" fmla="*/ 263525 h 1266825"/>
              <a:gd name="connsiteX14" fmla="*/ 927100 w 3336925"/>
              <a:gd name="connsiteY14" fmla="*/ 368300 h 1266825"/>
              <a:gd name="connsiteX15" fmla="*/ 930275 w 3336925"/>
              <a:gd name="connsiteY15" fmla="*/ 419100 h 1266825"/>
              <a:gd name="connsiteX16" fmla="*/ 933450 w 3336925"/>
              <a:gd name="connsiteY16" fmla="*/ 438150 h 1266825"/>
              <a:gd name="connsiteX17" fmla="*/ 936625 w 3336925"/>
              <a:gd name="connsiteY17" fmla="*/ 482600 h 1266825"/>
              <a:gd name="connsiteX18" fmla="*/ 946150 w 3336925"/>
              <a:gd name="connsiteY18" fmla="*/ 511175 h 1266825"/>
              <a:gd name="connsiteX19" fmla="*/ 949325 w 3336925"/>
              <a:gd name="connsiteY19" fmla="*/ 523875 h 1266825"/>
              <a:gd name="connsiteX20" fmla="*/ 955675 w 3336925"/>
              <a:gd name="connsiteY20" fmla="*/ 542925 h 1266825"/>
              <a:gd name="connsiteX21" fmla="*/ 958850 w 3336925"/>
              <a:gd name="connsiteY21" fmla="*/ 558800 h 1266825"/>
              <a:gd name="connsiteX22" fmla="*/ 974725 w 3336925"/>
              <a:gd name="connsiteY22" fmla="*/ 615950 h 1266825"/>
              <a:gd name="connsiteX23" fmla="*/ 987425 w 3336925"/>
              <a:gd name="connsiteY23" fmla="*/ 701675 h 1266825"/>
              <a:gd name="connsiteX24" fmla="*/ 993775 w 3336925"/>
              <a:gd name="connsiteY24" fmla="*/ 739775 h 1266825"/>
              <a:gd name="connsiteX25" fmla="*/ 996950 w 3336925"/>
              <a:gd name="connsiteY25" fmla="*/ 765175 h 1266825"/>
              <a:gd name="connsiteX26" fmla="*/ 1000125 w 3336925"/>
              <a:gd name="connsiteY26" fmla="*/ 781050 h 1266825"/>
              <a:gd name="connsiteX27" fmla="*/ 1003300 w 3336925"/>
              <a:gd name="connsiteY27" fmla="*/ 800100 h 1266825"/>
              <a:gd name="connsiteX28" fmla="*/ 1009650 w 3336925"/>
              <a:gd name="connsiteY28" fmla="*/ 825500 h 1266825"/>
              <a:gd name="connsiteX29" fmla="*/ 1019175 w 3336925"/>
              <a:gd name="connsiteY29" fmla="*/ 860425 h 1266825"/>
              <a:gd name="connsiteX30" fmla="*/ 1025525 w 3336925"/>
              <a:gd name="connsiteY30" fmla="*/ 892175 h 1266825"/>
              <a:gd name="connsiteX31" fmla="*/ 1035050 w 3336925"/>
              <a:gd name="connsiteY31" fmla="*/ 927100 h 1266825"/>
              <a:gd name="connsiteX32" fmla="*/ 1044575 w 3336925"/>
              <a:gd name="connsiteY32" fmla="*/ 968375 h 1266825"/>
              <a:gd name="connsiteX33" fmla="*/ 1057275 w 3336925"/>
              <a:gd name="connsiteY33" fmla="*/ 1012825 h 1266825"/>
              <a:gd name="connsiteX34" fmla="*/ 1060450 w 3336925"/>
              <a:gd name="connsiteY34" fmla="*/ 1047750 h 1266825"/>
              <a:gd name="connsiteX35" fmla="*/ 1063625 w 3336925"/>
              <a:gd name="connsiteY35" fmla="*/ 1060450 h 1266825"/>
              <a:gd name="connsiteX36" fmla="*/ 1076325 w 3336925"/>
              <a:gd name="connsiteY36" fmla="*/ 1123950 h 1266825"/>
              <a:gd name="connsiteX37" fmla="*/ 1092200 w 3336925"/>
              <a:gd name="connsiteY37" fmla="*/ 1162050 h 1266825"/>
              <a:gd name="connsiteX38" fmla="*/ 1098550 w 3336925"/>
              <a:gd name="connsiteY38" fmla="*/ 1187450 h 1266825"/>
              <a:gd name="connsiteX39" fmla="*/ 1117600 w 3336925"/>
              <a:gd name="connsiteY39" fmla="*/ 1200150 h 1266825"/>
              <a:gd name="connsiteX40" fmla="*/ 1127125 w 3336925"/>
              <a:gd name="connsiteY40" fmla="*/ 1209675 h 1266825"/>
              <a:gd name="connsiteX41" fmla="*/ 1146175 w 3336925"/>
              <a:gd name="connsiteY41" fmla="*/ 1216025 h 1266825"/>
              <a:gd name="connsiteX42" fmla="*/ 1187450 w 3336925"/>
              <a:gd name="connsiteY42" fmla="*/ 1225550 h 1266825"/>
              <a:gd name="connsiteX43" fmla="*/ 1222375 w 3336925"/>
              <a:gd name="connsiteY43" fmla="*/ 1228725 h 1266825"/>
              <a:gd name="connsiteX44" fmla="*/ 1244600 w 3336925"/>
              <a:gd name="connsiteY44" fmla="*/ 1231900 h 1266825"/>
              <a:gd name="connsiteX45" fmla="*/ 1336675 w 3336925"/>
              <a:gd name="connsiteY45" fmla="*/ 1241425 h 1266825"/>
              <a:gd name="connsiteX46" fmla="*/ 1349375 w 3336925"/>
              <a:gd name="connsiteY46" fmla="*/ 1244600 h 1266825"/>
              <a:gd name="connsiteX47" fmla="*/ 1374775 w 3336925"/>
              <a:gd name="connsiteY47" fmla="*/ 1247775 h 1266825"/>
              <a:gd name="connsiteX48" fmla="*/ 1400175 w 3336925"/>
              <a:gd name="connsiteY48" fmla="*/ 1254125 h 1266825"/>
              <a:gd name="connsiteX49" fmla="*/ 1539875 w 3336925"/>
              <a:gd name="connsiteY49" fmla="*/ 1257300 h 1266825"/>
              <a:gd name="connsiteX50" fmla="*/ 2133600 w 3336925"/>
              <a:gd name="connsiteY50" fmla="*/ 1254125 h 1266825"/>
              <a:gd name="connsiteX51" fmla="*/ 2257425 w 3336925"/>
              <a:gd name="connsiteY51" fmla="*/ 1247775 h 1266825"/>
              <a:gd name="connsiteX52" fmla="*/ 3076575 w 3336925"/>
              <a:gd name="connsiteY52" fmla="*/ 1250950 h 1266825"/>
              <a:gd name="connsiteX53" fmla="*/ 3162300 w 3336925"/>
              <a:gd name="connsiteY53" fmla="*/ 1260475 h 1266825"/>
              <a:gd name="connsiteX54" fmla="*/ 3200400 w 3336925"/>
              <a:gd name="connsiteY54" fmla="*/ 1266825 h 1266825"/>
              <a:gd name="connsiteX55" fmla="*/ 3336925 w 3336925"/>
              <a:gd name="connsiteY55" fmla="*/ 1263650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36925" h="1266825">
                <a:moveTo>
                  <a:pt x="0" y="12700"/>
                </a:moveTo>
                <a:lnTo>
                  <a:pt x="107950" y="22225"/>
                </a:lnTo>
                <a:cubicBezTo>
                  <a:pt x="127029" y="24060"/>
                  <a:pt x="145933" y="28458"/>
                  <a:pt x="165100" y="28575"/>
                </a:cubicBezTo>
                <a:lnTo>
                  <a:pt x="628650" y="25400"/>
                </a:lnTo>
                <a:lnTo>
                  <a:pt x="717550" y="19050"/>
                </a:lnTo>
                <a:cubicBezTo>
                  <a:pt x="729205" y="18153"/>
                  <a:pt x="740915" y="17609"/>
                  <a:pt x="752475" y="15875"/>
                </a:cubicBezTo>
                <a:cubicBezTo>
                  <a:pt x="762124" y="14428"/>
                  <a:pt x="771465" y="11351"/>
                  <a:pt x="781050" y="9525"/>
                </a:cubicBezTo>
                <a:cubicBezTo>
                  <a:pt x="818812" y="2332"/>
                  <a:pt x="817103" y="3361"/>
                  <a:pt x="854075" y="0"/>
                </a:cubicBezTo>
                <a:cubicBezTo>
                  <a:pt x="865717" y="3175"/>
                  <a:pt x="879347" y="2285"/>
                  <a:pt x="889000" y="9525"/>
                </a:cubicBezTo>
                <a:cubicBezTo>
                  <a:pt x="894150" y="13388"/>
                  <a:pt x="891324" y="22194"/>
                  <a:pt x="892175" y="28575"/>
                </a:cubicBezTo>
                <a:cubicBezTo>
                  <a:pt x="893442" y="38075"/>
                  <a:pt x="894520" y="47602"/>
                  <a:pt x="895350" y="57150"/>
                </a:cubicBezTo>
                <a:cubicBezTo>
                  <a:pt x="900967" y="121745"/>
                  <a:pt x="895274" y="83273"/>
                  <a:pt x="904875" y="152400"/>
                </a:cubicBezTo>
                <a:cubicBezTo>
                  <a:pt x="913352" y="213434"/>
                  <a:pt x="909555" y="196518"/>
                  <a:pt x="917575" y="228600"/>
                </a:cubicBezTo>
                <a:cubicBezTo>
                  <a:pt x="918633" y="240242"/>
                  <a:pt x="920119" y="251852"/>
                  <a:pt x="920750" y="263525"/>
                </a:cubicBezTo>
                <a:cubicBezTo>
                  <a:pt x="926471" y="369361"/>
                  <a:pt x="919417" y="314519"/>
                  <a:pt x="927100" y="368300"/>
                </a:cubicBezTo>
                <a:cubicBezTo>
                  <a:pt x="928158" y="385233"/>
                  <a:pt x="928739" y="402203"/>
                  <a:pt x="930275" y="419100"/>
                </a:cubicBezTo>
                <a:cubicBezTo>
                  <a:pt x="930858" y="425511"/>
                  <a:pt x="932809" y="431744"/>
                  <a:pt x="933450" y="438150"/>
                </a:cubicBezTo>
                <a:cubicBezTo>
                  <a:pt x="934928" y="452931"/>
                  <a:pt x="934985" y="467836"/>
                  <a:pt x="936625" y="482600"/>
                </a:cubicBezTo>
                <a:cubicBezTo>
                  <a:pt x="937893" y="494013"/>
                  <a:pt x="942475" y="500151"/>
                  <a:pt x="946150" y="511175"/>
                </a:cubicBezTo>
                <a:cubicBezTo>
                  <a:pt x="947530" y="515315"/>
                  <a:pt x="948071" y="519695"/>
                  <a:pt x="949325" y="523875"/>
                </a:cubicBezTo>
                <a:cubicBezTo>
                  <a:pt x="951248" y="530286"/>
                  <a:pt x="953914" y="536467"/>
                  <a:pt x="955675" y="542925"/>
                </a:cubicBezTo>
                <a:cubicBezTo>
                  <a:pt x="957095" y="548131"/>
                  <a:pt x="957263" y="553642"/>
                  <a:pt x="958850" y="558800"/>
                </a:cubicBezTo>
                <a:cubicBezTo>
                  <a:pt x="970981" y="598225"/>
                  <a:pt x="968015" y="570655"/>
                  <a:pt x="974725" y="615950"/>
                </a:cubicBezTo>
                <a:cubicBezTo>
                  <a:pt x="978958" y="644525"/>
                  <a:pt x="982676" y="673181"/>
                  <a:pt x="987425" y="701675"/>
                </a:cubicBezTo>
                <a:cubicBezTo>
                  <a:pt x="989542" y="714375"/>
                  <a:pt x="991865" y="727042"/>
                  <a:pt x="993775" y="739775"/>
                </a:cubicBezTo>
                <a:cubicBezTo>
                  <a:pt x="995041" y="748213"/>
                  <a:pt x="995653" y="756742"/>
                  <a:pt x="996950" y="765175"/>
                </a:cubicBezTo>
                <a:cubicBezTo>
                  <a:pt x="997771" y="770509"/>
                  <a:pt x="999160" y="775741"/>
                  <a:pt x="1000125" y="781050"/>
                </a:cubicBezTo>
                <a:cubicBezTo>
                  <a:pt x="1001277" y="787384"/>
                  <a:pt x="1001951" y="793805"/>
                  <a:pt x="1003300" y="800100"/>
                </a:cubicBezTo>
                <a:cubicBezTo>
                  <a:pt x="1005129" y="808634"/>
                  <a:pt x="1007401" y="817067"/>
                  <a:pt x="1009650" y="825500"/>
                </a:cubicBezTo>
                <a:cubicBezTo>
                  <a:pt x="1012781" y="837240"/>
                  <a:pt x="1016633" y="848565"/>
                  <a:pt x="1019175" y="860425"/>
                </a:cubicBezTo>
                <a:cubicBezTo>
                  <a:pt x="1021436" y="870978"/>
                  <a:pt x="1023025" y="881676"/>
                  <a:pt x="1025525" y="892175"/>
                </a:cubicBezTo>
                <a:cubicBezTo>
                  <a:pt x="1028320" y="903914"/>
                  <a:pt x="1032255" y="915361"/>
                  <a:pt x="1035050" y="927100"/>
                </a:cubicBezTo>
                <a:cubicBezTo>
                  <a:pt x="1046727" y="976144"/>
                  <a:pt x="1036539" y="944266"/>
                  <a:pt x="1044575" y="968375"/>
                </a:cubicBezTo>
                <a:cubicBezTo>
                  <a:pt x="1058927" y="1068836"/>
                  <a:pt x="1033992" y="908053"/>
                  <a:pt x="1057275" y="1012825"/>
                </a:cubicBezTo>
                <a:cubicBezTo>
                  <a:pt x="1059811" y="1024236"/>
                  <a:pt x="1058905" y="1036163"/>
                  <a:pt x="1060450" y="1047750"/>
                </a:cubicBezTo>
                <a:cubicBezTo>
                  <a:pt x="1061027" y="1052075"/>
                  <a:pt x="1062735" y="1056178"/>
                  <a:pt x="1063625" y="1060450"/>
                </a:cubicBezTo>
                <a:cubicBezTo>
                  <a:pt x="1068028" y="1081582"/>
                  <a:pt x="1068023" y="1104025"/>
                  <a:pt x="1076325" y="1123950"/>
                </a:cubicBezTo>
                <a:cubicBezTo>
                  <a:pt x="1081617" y="1136650"/>
                  <a:pt x="1087655" y="1149064"/>
                  <a:pt x="1092200" y="1162050"/>
                </a:cubicBezTo>
                <a:cubicBezTo>
                  <a:pt x="1095083" y="1170287"/>
                  <a:pt x="1093709" y="1180188"/>
                  <a:pt x="1098550" y="1187450"/>
                </a:cubicBezTo>
                <a:cubicBezTo>
                  <a:pt x="1102783" y="1193800"/>
                  <a:pt x="1111576" y="1195465"/>
                  <a:pt x="1117600" y="1200150"/>
                </a:cubicBezTo>
                <a:cubicBezTo>
                  <a:pt x="1121144" y="1202907"/>
                  <a:pt x="1123200" y="1207494"/>
                  <a:pt x="1127125" y="1209675"/>
                </a:cubicBezTo>
                <a:cubicBezTo>
                  <a:pt x="1132976" y="1212926"/>
                  <a:pt x="1139739" y="1214186"/>
                  <a:pt x="1146175" y="1216025"/>
                </a:cubicBezTo>
                <a:cubicBezTo>
                  <a:pt x="1151563" y="1217564"/>
                  <a:pt x="1178629" y="1224447"/>
                  <a:pt x="1187450" y="1225550"/>
                </a:cubicBezTo>
                <a:cubicBezTo>
                  <a:pt x="1199049" y="1227000"/>
                  <a:pt x="1210757" y="1227434"/>
                  <a:pt x="1222375" y="1228725"/>
                </a:cubicBezTo>
                <a:cubicBezTo>
                  <a:pt x="1229813" y="1229551"/>
                  <a:pt x="1237156" y="1231130"/>
                  <a:pt x="1244600" y="1231900"/>
                </a:cubicBezTo>
                <a:cubicBezTo>
                  <a:pt x="1263807" y="1233887"/>
                  <a:pt x="1309902" y="1236557"/>
                  <a:pt x="1336675" y="1241425"/>
                </a:cubicBezTo>
                <a:cubicBezTo>
                  <a:pt x="1340968" y="1242206"/>
                  <a:pt x="1345071" y="1243883"/>
                  <a:pt x="1349375" y="1244600"/>
                </a:cubicBezTo>
                <a:cubicBezTo>
                  <a:pt x="1357791" y="1246003"/>
                  <a:pt x="1366389" y="1246203"/>
                  <a:pt x="1374775" y="1247775"/>
                </a:cubicBezTo>
                <a:cubicBezTo>
                  <a:pt x="1383353" y="1249383"/>
                  <a:pt x="1391462" y="1253622"/>
                  <a:pt x="1400175" y="1254125"/>
                </a:cubicBezTo>
                <a:cubicBezTo>
                  <a:pt x="1446676" y="1256808"/>
                  <a:pt x="1493308" y="1256242"/>
                  <a:pt x="1539875" y="1257300"/>
                </a:cubicBezTo>
                <a:lnTo>
                  <a:pt x="2133600" y="1254125"/>
                </a:lnTo>
                <a:cubicBezTo>
                  <a:pt x="2174926" y="1253576"/>
                  <a:pt x="2216096" y="1247914"/>
                  <a:pt x="2257425" y="1247775"/>
                </a:cubicBezTo>
                <a:lnTo>
                  <a:pt x="3076575" y="1250950"/>
                </a:lnTo>
                <a:cubicBezTo>
                  <a:pt x="3182674" y="1261560"/>
                  <a:pt x="3106650" y="1253055"/>
                  <a:pt x="3162300" y="1260475"/>
                </a:cubicBezTo>
                <a:cubicBezTo>
                  <a:pt x="3194153" y="1264722"/>
                  <a:pt x="3178336" y="1261309"/>
                  <a:pt x="3200400" y="1266825"/>
                </a:cubicBezTo>
                <a:cubicBezTo>
                  <a:pt x="3305165" y="1263083"/>
                  <a:pt x="3259648" y="1263650"/>
                  <a:pt x="3336925" y="1263650"/>
                </a:cubicBezTo>
              </a:path>
            </a:pathLst>
          </a:cu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Rectangle 7">
            <a:extLst>
              <a:ext uri="{FF2B5EF4-FFF2-40B4-BE49-F238E27FC236}">
                <a16:creationId xmlns:a16="http://schemas.microsoft.com/office/drawing/2014/main" id="{D292F127-A422-33E3-D3F9-3A7AD8CD394B}"/>
              </a:ext>
            </a:extLst>
          </p:cNvPr>
          <p:cNvSpPr/>
          <p:nvPr/>
        </p:nvSpPr>
        <p:spPr>
          <a:xfrm>
            <a:off x="9216578" y="2235933"/>
            <a:ext cx="1902933" cy="19957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Rectangle 8">
            <a:extLst>
              <a:ext uri="{FF2B5EF4-FFF2-40B4-BE49-F238E27FC236}">
                <a16:creationId xmlns:a16="http://schemas.microsoft.com/office/drawing/2014/main" id="{5901D0AF-2868-B54D-62AF-8B329E40E5A0}"/>
              </a:ext>
            </a:extLst>
          </p:cNvPr>
          <p:cNvSpPr/>
          <p:nvPr/>
        </p:nvSpPr>
        <p:spPr>
          <a:xfrm>
            <a:off x="8338547" y="5135390"/>
            <a:ext cx="1756061" cy="297009"/>
          </a:xfrm>
          <a:prstGeom prst="rect">
            <a:avLst/>
          </a:prstGeom>
          <a:solidFill>
            <a:srgbClr val="F8F808">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18110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C4406-8A26-B6CD-2AAC-F8CC59F0073F}"/>
              </a:ext>
            </a:extLst>
          </p:cNvPr>
          <p:cNvSpPr>
            <a:spLocks noGrp="1"/>
          </p:cNvSpPr>
          <p:nvPr>
            <p:ph type="title"/>
          </p:nvPr>
        </p:nvSpPr>
        <p:spPr/>
        <p:txBody>
          <a:bodyPr/>
          <a:lstStyle/>
          <a:p>
            <a:r>
              <a:rPr lang="en-US" dirty="0"/>
              <a:t>DVFS vs power capping </a:t>
            </a:r>
            <a:endParaRPr lang="en-IL" dirty="0"/>
          </a:p>
        </p:txBody>
      </p:sp>
      <p:sp>
        <p:nvSpPr>
          <p:cNvPr id="3" name="Content Placeholder 2">
            <a:extLst>
              <a:ext uri="{FF2B5EF4-FFF2-40B4-BE49-F238E27FC236}">
                <a16:creationId xmlns:a16="http://schemas.microsoft.com/office/drawing/2014/main" id="{E30BE99E-0330-6CEC-2DCE-7F48EC3C8D93}"/>
              </a:ext>
            </a:extLst>
          </p:cNvPr>
          <p:cNvSpPr>
            <a:spLocks noGrp="1"/>
          </p:cNvSpPr>
          <p:nvPr>
            <p:ph idx="1"/>
          </p:nvPr>
        </p:nvSpPr>
        <p:spPr>
          <a:xfrm>
            <a:off x="1024128" y="2286000"/>
            <a:ext cx="10390461" cy="4023360"/>
          </a:xfrm>
        </p:spPr>
        <p:txBody>
          <a:bodyPr>
            <a:normAutofit fontScale="92500"/>
          </a:bodyPr>
          <a:lstStyle/>
          <a:p>
            <a:pPr>
              <a:buFont typeface="Wingdings" panose="05000000000000000000" pitchFamily="2" charset="2"/>
              <a:buChar char="q"/>
            </a:pPr>
            <a:r>
              <a:rPr lang="en-US" sz="2800" dirty="0"/>
              <a:t>DVFS is </a:t>
            </a:r>
            <a:r>
              <a:rPr lang="en-US" sz="2800" b="1" dirty="0"/>
              <a:t>better</a:t>
            </a:r>
            <a:r>
              <a:rPr lang="en-US" sz="2800" dirty="0"/>
              <a:t> at reducing power consumption compared to power capping.</a:t>
            </a:r>
          </a:p>
          <a:p>
            <a:pPr>
              <a:buFont typeface="Wingdings" panose="05000000000000000000" pitchFamily="2" charset="2"/>
              <a:buChar char="q"/>
            </a:pPr>
            <a:r>
              <a:rPr lang="en-US" sz="2800" dirty="0"/>
              <a:t>The higher the CPU utilization, the more energy the DVFS approach saves.</a:t>
            </a:r>
          </a:p>
          <a:p>
            <a:pPr marL="0" indent="0">
              <a:buNone/>
            </a:pPr>
            <a:r>
              <a:rPr lang="en-US" sz="2800" b="1" dirty="0"/>
              <a:t>BUT</a:t>
            </a:r>
          </a:p>
          <a:p>
            <a:pPr>
              <a:buFont typeface="Wingdings" panose="05000000000000000000" pitchFamily="2" charset="2"/>
              <a:buChar char="q"/>
            </a:pPr>
            <a:r>
              <a:rPr lang="en-US" sz="2800" dirty="0"/>
              <a:t>DVFS affects the performance of the other VMs on the server.</a:t>
            </a:r>
          </a:p>
          <a:p>
            <a:pPr>
              <a:buFont typeface="Wingdings" panose="05000000000000000000" pitchFamily="2" charset="2"/>
              <a:buChar char="q"/>
            </a:pPr>
            <a:r>
              <a:rPr lang="en-US" sz="2800" dirty="0"/>
              <a:t>Only processors that hardware support DVFS can use it.</a:t>
            </a:r>
          </a:p>
          <a:p>
            <a:pPr>
              <a:buFont typeface="Wingdings" panose="05000000000000000000" pitchFamily="2" charset="2"/>
              <a:buChar char="q"/>
            </a:pPr>
            <a:endParaRPr lang="en-US" sz="2800" dirty="0"/>
          </a:p>
          <a:p>
            <a:pPr>
              <a:buFont typeface="Wingdings" panose="05000000000000000000" pitchFamily="2" charset="2"/>
              <a:buChar char="q"/>
            </a:pPr>
            <a:r>
              <a:rPr lang="en-US" sz="2800" b="1" dirty="0"/>
              <a:t>Therefore, it is better to use power capping </a:t>
            </a:r>
            <a:r>
              <a:rPr lang="en-US" sz="2800" dirty="0"/>
              <a:t>if</a:t>
            </a:r>
            <a:r>
              <a:rPr lang="he-IL" sz="2800" dirty="0"/>
              <a:t> </a:t>
            </a:r>
            <a:r>
              <a:rPr lang="en-US" sz="2800" dirty="0"/>
              <a:t>the energy consumption it provides is acceptable.</a:t>
            </a:r>
            <a:endParaRPr lang="en-IL" sz="2800" dirty="0"/>
          </a:p>
        </p:txBody>
      </p:sp>
      <p:sp>
        <p:nvSpPr>
          <p:cNvPr id="4" name="Footer Placeholder 3">
            <a:extLst>
              <a:ext uri="{FF2B5EF4-FFF2-40B4-BE49-F238E27FC236}">
                <a16:creationId xmlns:a16="http://schemas.microsoft.com/office/drawing/2014/main" id="{EB793A6F-2993-6BFF-898E-D8B1E327F975}"/>
              </a:ext>
            </a:extLst>
          </p:cNvPr>
          <p:cNvSpPr>
            <a:spLocks noGrp="1"/>
          </p:cNvSpPr>
          <p:nvPr>
            <p:ph type="ftr" sz="quarter" idx="11"/>
          </p:nvPr>
        </p:nvSpPr>
        <p:spPr/>
        <p:txBody>
          <a:bodyPr/>
          <a:lstStyle/>
          <a:p>
            <a:r>
              <a:rPr lang="en-US"/>
              <a:t>Power consumption optimization</a:t>
            </a:r>
            <a:endParaRPr lang="en-US" dirty="0"/>
          </a:p>
        </p:txBody>
      </p:sp>
      <p:sp>
        <p:nvSpPr>
          <p:cNvPr id="5" name="Slide Number Placeholder 4">
            <a:extLst>
              <a:ext uri="{FF2B5EF4-FFF2-40B4-BE49-F238E27FC236}">
                <a16:creationId xmlns:a16="http://schemas.microsoft.com/office/drawing/2014/main" id="{A14EECD4-C5A5-8AC3-2E7A-F94537B6BF07}"/>
              </a:ext>
            </a:extLst>
          </p:cNvPr>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342170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anim calcmode="lin" valueType="num">
                                      <p:cBhvr>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anim calcmode="lin" valueType="num">
                                      <p:cBhvr>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5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anim calcmode="lin" valueType="num">
                                      <p:cBhvr>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4948E-B843-FBE3-E533-BBFD56448AEE}"/>
              </a:ext>
            </a:extLst>
          </p:cNvPr>
          <p:cNvSpPr>
            <a:spLocks noGrp="1"/>
          </p:cNvSpPr>
          <p:nvPr>
            <p:ph type="title"/>
          </p:nvPr>
        </p:nvSpPr>
        <p:spPr/>
        <p:txBody>
          <a:bodyPr/>
          <a:lstStyle/>
          <a:p>
            <a:r>
              <a:rPr lang="en-US" dirty="0"/>
              <a:t>Conclusion &amp; Future works </a:t>
            </a:r>
            <a:endParaRPr lang="en-IL" dirty="0"/>
          </a:p>
        </p:txBody>
      </p:sp>
      <p:sp>
        <p:nvSpPr>
          <p:cNvPr id="3" name="Content Placeholder 2">
            <a:extLst>
              <a:ext uri="{FF2B5EF4-FFF2-40B4-BE49-F238E27FC236}">
                <a16:creationId xmlns:a16="http://schemas.microsoft.com/office/drawing/2014/main" id="{86832B74-531A-C583-DF69-BD80BA6F8655}"/>
              </a:ext>
            </a:extLst>
          </p:cNvPr>
          <p:cNvSpPr>
            <a:spLocks noGrp="1"/>
          </p:cNvSpPr>
          <p:nvPr>
            <p:ph idx="1"/>
          </p:nvPr>
        </p:nvSpPr>
        <p:spPr>
          <a:xfrm>
            <a:off x="1024128" y="2084832"/>
            <a:ext cx="9720073" cy="4023360"/>
          </a:xfrm>
        </p:spPr>
        <p:txBody>
          <a:bodyPr>
            <a:noAutofit/>
          </a:bodyPr>
          <a:lstStyle/>
          <a:p>
            <a:pPr>
              <a:buFont typeface="Wingdings" panose="05000000000000000000" pitchFamily="2" charset="2"/>
              <a:buChar char="q"/>
            </a:pPr>
            <a:r>
              <a:rPr lang="en-US" sz="2800" dirty="0"/>
              <a:t>DVFS &amp; Power Capping are </a:t>
            </a:r>
            <a:r>
              <a:rPr lang="en-US" sz="2800" b="1" dirty="0"/>
              <a:t>simple and straightforward </a:t>
            </a:r>
            <a:r>
              <a:rPr lang="en-US" sz="2800" dirty="0"/>
              <a:t>approaches that successfully suppressed the power consumption increase during live-migration.</a:t>
            </a:r>
          </a:p>
          <a:p>
            <a:pPr>
              <a:buFont typeface="Wingdings" panose="05000000000000000000" pitchFamily="2" charset="2"/>
              <a:buChar char="q"/>
            </a:pPr>
            <a:r>
              <a:rPr lang="en-US" sz="2800" dirty="0"/>
              <a:t>These methods </a:t>
            </a:r>
            <a:r>
              <a:rPr lang="en-US" sz="2800" b="1" dirty="0"/>
              <a:t>cannot accurately control or predict </a:t>
            </a:r>
            <a:r>
              <a:rPr lang="en-US" sz="2800" dirty="0"/>
              <a:t>the power consumption changes and performance impact due to live-migration instances.</a:t>
            </a:r>
          </a:p>
          <a:p>
            <a:pPr>
              <a:buFont typeface="Wingdings" panose="05000000000000000000" pitchFamily="2" charset="2"/>
              <a:buChar char="q"/>
            </a:pPr>
            <a:r>
              <a:rPr lang="en-US" sz="2800" dirty="0"/>
              <a:t>Furthermore, the current power-capping </a:t>
            </a:r>
            <a:r>
              <a:rPr lang="en-US" sz="2800" b="1" dirty="0"/>
              <a:t>schemes are incomplete</a:t>
            </a:r>
          </a:p>
          <a:p>
            <a:pPr lvl="1">
              <a:buFont typeface="Wingdings" panose="05000000000000000000" pitchFamily="2" charset="2"/>
              <a:buChar char="q"/>
            </a:pPr>
            <a:r>
              <a:rPr lang="en-US" sz="2400" dirty="0"/>
              <a:t>In terms of </a:t>
            </a:r>
            <a:r>
              <a:rPr lang="en-US" sz="2400" b="1" dirty="0"/>
              <a:t>controlled</a:t>
            </a:r>
            <a:r>
              <a:rPr lang="en-US" sz="2400" dirty="0"/>
              <a:t> power consumption suppression.</a:t>
            </a:r>
          </a:p>
          <a:p>
            <a:pPr>
              <a:buFont typeface="Wingdings" panose="05000000000000000000" pitchFamily="2" charset="2"/>
              <a:buChar char="q"/>
            </a:pPr>
            <a:r>
              <a:rPr lang="en-US" sz="2800" dirty="0"/>
              <a:t>Therefore, server power-capping is drawing enormous </a:t>
            </a:r>
            <a:r>
              <a:rPr lang="en-US" sz="2800" b="1" dirty="0"/>
              <a:t>attention from both academia and industry.</a:t>
            </a:r>
          </a:p>
          <a:p>
            <a:pPr>
              <a:buFont typeface="Wingdings" panose="05000000000000000000" pitchFamily="2" charset="2"/>
              <a:buChar char="q"/>
            </a:pPr>
            <a:endParaRPr lang="en-US" sz="2800" dirty="0"/>
          </a:p>
        </p:txBody>
      </p:sp>
      <p:sp>
        <p:nvSpPr>
          <p:cNvPr id="4" name="Footer Placeholder 3">
            <a:extLst>
              <a:ext uri="{FF2B5EF4-FFF2-40B4-BE49-F238E27FC236}">
                <a16:creationId xmlns:a16="http://schemas.microsoft.com/office/drawing/2014/main" id="{CCCEC283-337E-11AF-663D-44647F7B25EC}"/>
              </a:ext>
            </a:extLst>
          </p:cNvPr>
          <p:cNvSpPr>
            <a:spLocks noGrp="1"/>
          </p:cNvSpPr>
          <p:nvPr>
            <p:ph type="ftr" sz="quarter" idx="11"/>
          </p:nvPr>
        </p:nvSpPr>
        <p:spPr/>
        <p:txBody>
          <a:bodyPr/>
          <a:lstStyle/>
          <a:p>
            <a:r>
              <a:rPr lang="en-US"/>
              <a:t>Power consumption optimization</a:t>
            </a:r>
            <a:endParaRPr lang="en-US" dirty="0"/>
          </a:p>
        </p:txBody>
      </p:sp>
      <p:sp>
        <p:nvSpPr>
          <p:cNvPr id="5" name="Slide Number Placeholder 4">
            <a:extLst>
              <a:ext uri="{FF2B5EF4-FFF2-40B4-BE49-F238E27FC236}">
                <a16:creationId xmlns:a16="http://schemas.microsoft.com/office/drawing/2014/main" id="{7062F4EE-EB94-FF5D-C6BD-33C57BA7BF9D}"/>
              </a:ext>
            </a:extLst>
          </p:cNvPr>
          <p:cNvSpPr>
            <a:spLocks noGrp="1"/>
          </p:cNvSpPr>
          <p:nvPr>
            <p:ph type="sldNum" sz="quarter" idx="12"/>
          </p:nvPr>
        </p:nvSpPr>
        <p:spPr/>
        <p:txBody>
          <a:bodyPr/>
          <a:lstStyle/>
          <a:p>
            <a:fld id="{4FAB73BC-B049-4115-A692-8D63A059BFB8}" type="slidenum">
              <a:rPr lang="en-US" smtClean="0"/>
              <a:t>49</a:t>
            </a:fld>
            <a:endParaRPr lang="en-US" dirty="0"/>
          </a:p>
        </p:txBody>
      </p:sp>
    </p:spTree>
    <p:extLst>
      <p:ext uri="{BB962C8B-B14F-4D97-AF65-F5344CB8AC3E}">
        <p14:creationId xmlns:p14="http://schemas.microsoft.com/office/powerpoint/2010/main" val="2957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anim calcmode="lin" valueType="num">
                                      <p:cBhvr>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anim calcmode="lin" valueType="num">
                                      <p:cBhvr>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anim calcmode="lin" valueType="num">
                                      <p:cBhvr>
                                        <p:cTn id="2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D9AF-CEE4-90C1-0FAF-29002B94A605}"/>
              </a:ext>
            </a:extLst>
          </p:cNvPr>
          <p:cNvSpPr>
            <a:spLocks noGrp="1"/>
          </p:cNvSpPr>
          <p:nvPr>
            <p:ph type="title"/>
          </p:nvPr>
        </p:nvSpPr>
        <p:spPr/>
        <p:txBody>
          <a:bodyPr/>
          <a:lstStyle/>
          <a:p>
            <a:r>
              <a:rPr lang="en-US" dirty="0"/>
              <a:t>Challenges using DC</a:t>
            </a:r>
            <a:endParaRPr lang="en-IL" dirty="0"/>
          </a:p>
        </p:txBody>
      </p:sp>
      <p:sp>
        <p:nvSpPr>
          <p:cNvPr id="3" name="Content Placeholder 2">
            <a:extLst>
              <a:ext uri="{FF2B5EF4-FFF2-40B4-BE49-F238E27FC236}">
                <a16:creationId xmlns:a16="http://schemas.microsoft.com/office/drawing/2014/main" id="{9B4E8310-E6ED-29E4-8124-FF3BE88B5E35}"/>
              </a:ext>
            </a:extLst>
          </p:cNvPr>
          <p:cNvSpPr>
            <a:spLocks noGrp="1"/>
          </p:cNvSpPr>
          <p:nvPr>
            <p:ph idx="1"/>
          </p:nvPr>
        </p:nvSpPr>
        <p:spPr/>
        <p:txBody>
          <a:bodyPr>
            <a:normAutofit fontScale="85000" lnSpcReduction="20000"/>
          </a:bodyPr>
          <a:lstStyle/>
          <a:p>
            <a:pPr>
              <a:buFont typeface="Wingdings" panose="05000000000000000000" pitchFamily="2" charset="2"/>
              <a:buChar char="q"/>
            </a:pPr>
            <a:r>
              <a:rPr lang="en-US" sz="2800" dirty="0"/>
              <a:t>Maintaining a DC requires </a:t>
            </a:r>
            <a:r>
              <a:rPr lang="en-US" sz="2800" b="1" dirty="0"/>
              <a:t>a lot of resources and challenges </a:t>
            </a:r>
            <a:r>
              <a:rPr lang="en-US" sz="2800" b="1" dirty="0" err="1"/>
              <a:t>e.g</a:t>
            </a:r>
            <a:r>
              <a:rPr lang="en-US" sz="2800" b="1" dirty="0"/>
              <a:t>:</a:t>
            </a:r>
          </a:p>
          <a:p>
            <a:pPr lvl="1">
              <a:buFont typeface="Wingdings" panose="05000000000000000000" pitchFamily="2" charset="2"/>
              <a:buChar char="q"/>
            </a:pPr>
            <a:r>
              <a:rPr lang="en-US" sz="2400" dirty="0"/>
              <a:t>Memory management.</a:t>
            </a:r>
          </a:p>
          <a:p>
            <a:pPr lvl="1">
              <a:buFont typeface="Wingdings" panose="05000000000000000000" pitchFamily="2" charset="2"/>
              <a:buChar char="q"/>
            </a:pPr>
            <a:r>
              <a:rPr lang="en-US" sz="2400" dirty="0"/>
              <a:t>Isolation between clients.</a:t>
            </a:r>
            <a:endParaRPr lang="he-IL" sz="2400" dirty="0"/>
          </a:p>
          <a:p>
            <a:pPr lvl="1">
              <a:buFont typeface="Wingdings" panose="05000000000000000000" pitchFamily="2" charset="2"/>
              <a:buChar char="q"/>
            </a:pPr>
            <a:r>
              <a:rPr lang="en-US" sz="2400" dirty="0"/>
              <a:t>Security. </a:t>
            </a:r>
          </a:p>
          <a:p>
            <a:pPr lvl="1">
              <a:buFont typeface="Wingdings" panose="05000000000000000000" pitchFamily="2" charset="2"/>
              <a:buChar char="q"/>
            </a:pPr>
            <a:r>
              <a:rPr lang="en-US" sz="2400" dirty="0"/>
              <a:t>Etc.</a:t>
            </a:r>
          </a:p>
          <a:p>
            <a:pPr>
              <a:buFont typeface="Wingdings" panose="05000000000000000000" pitchFamily="2" charset="2"/>
              <a:buChar char="q"/>
            </a:pPr>
            <a:r>
              <a:rPr lang="en-US" sz="2800" dirty="0"/>
              <a:t> Therefore, many companies rent these services from other companies ( like Google, Microsoft, Amazon, etc.)</a:t>
            </a:r>
          </a:p>
          <a:p>
            <a:pPr>
              <a:buFont typeface="Wingdings" panose="05000000000000000000" pitchFamily="2" charset="2"/>
              <a:buChar char="q"/>
            </a:pPr>
            <a:r>
              <a:rPr lang="en-US" sz="2800" b="1" dirty="0"/>
              <a:t>SLA</a:t>
            </a:r>
            <a:r>
              <a:rPr lang="en-US" sz="2800" dirty="0"/>
              <a:t>: Service Level Agreement: an agreement between the service provider and its client, in which the nature and quality of the service that the client expects to receive are defined.</a:t>
            </a:r>
            <a:endParaRPr lang="en-US" sz="2400" dirty="0"/>
          </a:p>
          <a:p>
            <a:pPr>
              <a:buFont typeface="Wingdings" panose="05000000000000000000" pitchFamily="2" charset="2"/>
              <a:buChar char="q"/>
            </a:pPr>
            <a:r>
              <a:rPr lang="en-US" sz="2800" b="1" dirty="0"/>
              <a:t>QoS</a:t>
            </a:r>
            <a:r>
              <a:rPr lang="en-US" sz="2800" dirty="0"/>
              <a:t>: DC owner needs to meet the conditions committed to in the SLA despite the challenges.</a:t>
            </a:r>
            <a:endParaRPr lang="en-IL" sz="2800" dirty="0"/>
          </a:p>
          <a:p>
            <a:pPr>
              <a:buFont typeface="Wingdings" panose="05000000000000000000" pitchFamily="2" charset="2"/>
              <a:buChar char="q"/>
            </a:pPr>
            <a:endParaRPr lang="en-US" sz="2800" dirty="0"/>
          </a:p>
          <a:p>
            <a:endParaRPr lang="en-IL" sz="2800" dirty="0"/>
          </a:p>
        </p:txBody>
      </p:sp>
      <p:sp>
        <p:nvSpPr>
          <p:cNvPr id="4" name="Footer Placeholder 3">
            <a:extLst>
              <a:ext uri="{FF2B5EF4-FFF2-40B4-BE49-F238E27FC236}">
                <a16:creationId xmlns:a16="http://schemas.microsoft.com/office/drawing/2014/main" id="{20E3F528-298C-6120-F0B5-CB6EB35245D5}"/>
              </a:ext>
            </a:extLst>
          </p:cNvPr>
          <p:cNvSpPr>
            <a:spLocks noGrp="1"/>
          </p:cNvSpPr>
          <p:nvPr>
            <p:ph type="ftr" sz="quarter" idx="11"/>
          </p:nvPr>
        </p:nvSpPr>
        <p:spPr/>
        <p:txBody>
          <a:bodyPr/>
          <a:lstStyle/>
          <a:p>
            <a:r>
              <a:rPr lang="en-US"/>
              <a:t>background</a:t>
            </a:r>
          </a:p>
        </p:txBody>
      </p:sp>
      <p:sp>
        <p:nvSpPr>
          <p:cNvPr id="5" name="Slide Number Placeholder 4">
            <a:extLst>
              <a:ext uri="{FF2B5EF4-FFF2-40B4-BE49-F238E27FC236}">
                <a16:creationId xmlns:a16="http://schemas.microsoft.com/office/drawing/2014/main" id="{D5A66D1B-F39B-1D83-7DE5-4BCBFC07C4C6}"/>
              </a:ext>
            </a:extLst>
          </p:cNvPr>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359922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anim calcmode="lin" valueType="num">
                                      <p:cBhvr>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anim calcmode="lin" valueType="num">
                                      <p:cBhvr>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anim calcmode="lin" valueType="num">
                                      <p:cBhvr>
                                        <p:cTn id="2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5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anim calcmode="lin" valueType="num">
                                      <p:cBhvr>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8" name="Title 7">
            <a:extLst>
              <a:ext uri="{FF2B5EF4-FFF2-40B4-BE49-F238E27FC236}">
                <a16:creationId xmlns:a16="http://schemas.microsoft.com/office/drawing/2014/main" id="{A8EDB451-0C74-0041-F8AF-D781A1D9A02E}"/>
              </a:ext>
            </a:extLst>
          </p:cNvPr>
          <p:cNvSpPr>
            <a:spLocks noGrp="1"/>
          </p:cNvSpPr>
          <p:nvPr>
            <p:ph type="ctrTitle"/>
          </p:nvPr>
        </p:nvSpPr>
        <p:spPr>
          <a:xfrm>
            <a:off x="4414838" y="304752"/>
            <a:ext cx="3362324" cy="919955"/>
          </a:xfrm>
          <a:solidFill>
            <a:srgbClr val="000000">
              <a:alpha val="50196"/>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r>
              <a:rPr lang="en-US" dirty="0">
                <a:solidFill>
                  <a:schemeClr val="bg1"/>
                </a:solidFill>
              </a:rPr>
              <a:t>conclusion</a:t>
            </a:r>
            <a:endParaRPr lang="en-IL" dirty="0">
              <a:solidFill>
                <a:schemeClr val="bg1"/>
              </a:solidFill>
            </a:endParaRPr>
          </a:p>
        </p:txBody>
      </p:sp>
      <p:sp>
        <p:nvSpPr>
          <p:cNvPr id="2" name="Footer Placeholder 1">
            <a:extLst>
              <a:ext uri="{FF2B5EF4-FFF2-40B4-BE49-F238E27FC236}">
                <a16:creationId xmlns:a16="http://schemas.microsoft.com/office/drawing/2014/main" id="{784BAE44-0D64-951B-4A02-88BD7EAB411A}"/>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330FADA5-4EE8-75D6-554C-CFA1A448619F}"/>
              </a:ext>
            </a:extLst>
          </p:cNvPr>
          <p:cNvSpPr>
            <a:spLocks noGrp="1"/>
          </p:cNvSpPr>
          <p:nvPr>
            <p:ph type="sldNum" sz="quarter" idx="12"/>
          </p:nvPr>
        </p:nvSpPr>
        <p:spPr/>
        <p:txBody>
          <a:bodyPr/>
          <a:lstStyle/>
          <a:p>
            <a:fld id="{4FAB73BC-B049-4115-A692-8D63A059BFB8}" type="slidenum">
              <a:rPr lang="en-US" smtClean="0"/>
              <a:t>50</a:t>
            </a:fld>
            <a:endParaRPr lang="en-US" dirty="0"/>
          </a:p>
        </p:txBody>
      </p:sp>
      <p:sp>
        <p:nvSpPr>
          <p:cNvPr id="4" name="Title 7">
            <a:extLst>
              <a:ext uri="{FF2B5EF4-FFF2-40B4-BE49-F238E27FC236}">
                <a16:creationId xmlns:a16="http://schemas.microsoft.com/office/drawing/2014/main" id="{C7148D0B-937E-5110-78B4-F8D59E2679EF}"/>
              </a:ext>
            </a:extLst>
          </p:cNvPr>
          <p:cNvSpPr txBox="1">
            <a:spLocks/>
          </p:cNvSpPr>
          <p:nvPr/>
        </p:nvSpPr>
        <p:spPr>
          <a:xfrm>
            <a:off x="1368179" y="3622701"/>
            <a:ext cx="4022079" cy="1759726"/>
          </a:xfrm>
          <a:prstGeom prst="rect">
            <a:avLst/>
          </a:prstGeom>
          <a:solidFill>
            <a:srgbClr val="000000">
              <a:alpha val="50196"/>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4000" dirty="0">
                <a:solidFill>
                  <a:schemeClr val="bg1"/>
                </a:solidFill>
              </a:rPr>
              <a:t>Bandwidth</a:t>
            </a:r>
          </a:p>
          <a:p>
            <a:pPr algn="ctr"/>
            <a:r>
              <a:rPr lang="en-US" sz="4000" dirty="0">
                <a:solidFill>
                  <a:schemeClr val="bg1"/>
                </a:solidFill>
              </a:rPr>
              <a:t> Optimization</a:t>
            </a:r>
          </a:p>
        </p:txBody>
      </p:sp>
      <p:sp>
        <p:nvSpPr>
          <p:cNvPr id="6" name="Title 7">
            <a:extLst>
              <a:ext uri="{FF2B5EF4-FFF2-40B4-BE49-F238E27FC236}">
                <a16:creationId xmlns:a16="http://schemas.microsoft.com/office/drawing/2014/main" id="{912816D0-89E0-53E0-0B1A-AA2E5D7F99DE}"/>
              </a:ext>
            </a:extLst>
          </p:cNvPr>
          <p:cNvSpPr txBox="1">
            <a:spLocks/>
          </p:cNvSpPr>
          <p:nvPr/>
        </p:nvSpPr>
        <p:spPr>
          <a:xfrm>
            <a:off x="6815253" y="3622701"/>
            <a:ext cx="4022080" cy="1759726"/>
          </a:xfrm>
          <a:prstGeom prst="rect">
            <a:avLst/>
          </a:prstGeom>
          <a:solidFill>
            <a:srgbClr val="000000">
              <a:alpha val="50196"/>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4000" dirty="0">
                <a:solidFill>
                  <a:schemeClr val="bg1"/>
                </a:solidFill>
              </a:rPr>
              <a:t>Power consumption optimization</a:t>
            </a:r>
          </a:p>
        </p:txBody>
      </p:sp>
      <p:sp>
        <p:nvSpPr>
          <p:cNvPr id="7" name="Title 7">
            <a:extLst>
              <a:ext uri="{FF2B5EF4-FFF2-40B4-BE49-F238E27FC236}">
                <a16:creationId xmlns:a16="http://schemas.microsoft.com/office/drawing/2014/main" id="{B25F93FB-933B-C64A-75D7-94D5BF36F76F}"/>
              </a:ext>
            </a:extLst>
          </p:cNvPr>
          <p:cNvSpPr txBox="1">
            <a:spLocks/>
          </p:cNvSpPr>
          <p:nvPr/>
        </p:nvSpPr>
        <p:spPr>
          <a:xfrm>
            <a:off x="2209800" y="1789653"/>
            <a:ext cx="7772400" cy="1463040"/>
          </a:xfrm>
          <a:prstGeom prst="rect">
            <a:avLst/>
          </a:prstGeom>
          <a:solidFill>
            <a:srgbClr val="000000">
              <a:alpha val="50196"/>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pPr algn="ctr"/>
            <a:r>
              <a:rPr lang="en-US" dirty="0">
                <a:solidFill>
                  <a:schemeClr val="bg1"/>
                </a:solidFill>
              </a:rPr>
              <a:t>two Live migration optimizations</a:t>
            </a:r>
            <a:endParaRPr lang="en-IL" dirty="0">
              <a:solidFill>
                <a:schemeClr val="bg1"/>
              </a:solidFill>
            </a:endParaRPr>
          </a:p>
        </p:txBody>
      </p:sp>
      <p:sp>
        <p:nvSpPr>
          <p:cNvPr id="9" name="Title 7">
            <a:extLst>
              <a:ext uri="{FF2B5EF4-FFF2-40B4-BE49-F238E27FC236}">
                <a16:creationId xmlns:a16="http://schemas.microsoft.com/office/drawing/2014/main" id="{064EA949-B41D-6922-7C0B-C32BD45D7CD4}"/>
              </a:ext>
            </a:extLst>
          </p:cNvPr>
          <p:cNvSpPr txBox="1">
            <a:spLocks/>
          </p:cNvSpPr>
          <p:nvPr/>
        </p:nvSpPr>
        <p:spPr>
          <a:xfrm>
            <a:off x="2704588" y="5591853"/>
            <a:ext cx="1349260" cy="664010"/>
          </a:xfrm>
          <a:prstGeom prst="rect">
            <a:avLst/>
          </a:prstGeom>
          <a:solidFill>
            <a:srgbClr val="000000">
              <a:alpha val="50196"/>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200" dirty="0">
                <a:solidFill>
                  <a:schemeClr val="bg1"/>
                </a:solidFill>
              </a:rPr>
              <a:t>XBLRE</a:t>
            </a:r>
          </a:p>
        </p:txBody>
      </p:sp>
      <p:sp>
        <p:nvSpPr>
          <p:cNvPr id="11" name="Title 7">
            <a:extLst>
              <a:ext uri="{FF2B5EF4-FFF2-40B4-BE49-F238E27FC236}">
                <a16:creationId xmlns:a16="http://schemas.microsoft.com/office/drawing/2014/main" id="{39BCE972-AF58-A05B-0296-E8E74A220C4A}"/>
              </a:ext>
            </a:extLst>
          </p:cNvPr>
          <p:cNvSpPr txBox="1">
            <a:spLocks/>
          </p:cNvSpPr>
          <p:nvPr/>
        </p:nvSpPr>
        <p:spPr>
          <a:xfrm>
            <a:off x="7085731" y="5591853"/>
            <a:ext cx="3481123" cy="664010"/>
          </a:xfrm>
          <a:prstGeom prst="rect">
            <a:avLst/>
          </a:prstGeom>
          <a:solidFill>
            <a:srgbClr val="000000">
              <a:alpha val="50196"/>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200" dirty="0">
                <a:solidFill>
                  <a:schemeClr val="bg1"/>
                </a:solidFill>
              </a:rPr>
              <a:t>DVFS &amp; Power capping</a:t>
            </a:r>
          </a:p>
        </p:txBody>
      </p:sp>
    </p:spTree>
    <p:extLst>
      <p:ext uri="{BB962C8B-B14F-4D97-AF65-F5344CB8AC3E}">
        <p14:creationId xmlns:p14="http://schemas.microsoft.com/office/powerpoint/2010/main" val="20490178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8" name="Title 7">
            <a:extLst>
              <a:ext uri="{FF2B5EF4-FFF2-40B4-BE49-F238E27FC236}">
                <a16:creationId xmlns:a16="http://schemas.microsoft.com/office/drawing/2014/main" id="{A8EDB451-0C74-0041-F8AF-D781A1D9A02E}"/>
              </a:ext>
            </a:extLst>
          </p:cNvPr>
          <p:cNvSpPr>
            <a:spLocks noGrp="1"/>
          </p:cNvSpPr>
          <p:nvPr>
            <p:ph type="ctrTitle"/>
          </p:nvPr>
        </p:nvSpPr>
        <p:spPr>
          <a:xfrm>
            <a:off x="2209800" y="2697480"/>
            <a:ext cx="7772400" cy="1463040"/>
          </a:xfrm>
          <a:solidFill>
            <a:srgbClr val="000000">
              <a:alpha val="50196"/>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r>
              <a:rPr lang="en-US" dirty="0">
                <a:solidFill>
                  <a:schemeClr val="bg1"/>
                </a:solidFill>
              </a:rPr>
              <a:t>Thank you!</a:t>
            </a:r>
            <a:endParaRPr lang="en-IL" dirty="0">
              <a:solidFill>
                <a:schemeClr val="bg1"/>
              </a:solidFill>
            </a:endParaRPr>
          </a:p>
        </p:txBody>
      </p:sp>
      <p:sp>
        <p:nvSpPr>
          <p:cNvPr id="2" name="Footer Placeholder 1">
            <a:extLst>
              <a:ext uri="{FF2B5EF4-FFF2-40B4-BE49-F238E27FC236}">
                <a16:creationId xmlns:a16="http://schemas.microsoft.com/office/drawing/2014/main" id="{CAD69EB2-9E10-6AA1-B726-1DDFAB1EB7FD}"/>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ED36E649-507B-3958-99B8-85048B382597}"/>
              </a:ext>
            </a:extLst>
          </p:cNvPr>
          <p:cNvSpPr>
            <a:spLocks noGrp="1"/>
          </p:cNvSpPr>
          <p:nvPr>
            <p:ph type="sldNum" sz="quarter" idx="12"/>
          </p:nvPr>
        </p:nvSpPr>
        <p:spPr/>
        <p:txBody>
          <a:bodyPr/>
          <a:lstStyle/>
          <a:p>
            <a:fld id="{4FAB73BC-B049-4115-A692-8D63A059BFB8}" type="slidenum">
              <a:rPr lang="en-US" smtClean="0"/>
              <a:t>51</a:t>
            </a:fld>
            <a:endParaRPr lang="en-US" dirty="0"/>
          </a:p>
        </p:txBody>
      </p:sp>
    </p:spTree>
    <p:extLst>
      <p:ext uri="{BB962C8B-B14F-4D97-AF65-F5344CB8AC3E}">
        <p14:creationId xmlns:p14="http://schemas.microsoft.com/office/powerpoint/2010/main" val="3284291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0E646-700B-50EB-2F30-26442AF7F43B}"/>
              </a:ext>
            </a:extLst>
          </p:cNvPr>
          <p:cNvSpPr>
            <a:spLocks noGrp="1"/>
          </p:cNvSpPr>
          <p:nvPr>
            <p:ph type="title"/>
          </p:nvPr>
        </p:nvSpPr>
        <p:spPr/>
        <p:txBody>
          <a:bodyPr/>
          <a:lstStyle/>
          <a:p>
            <a:r>
              <a:rPr lang="en-US" dirty="0"/>
              <a:t>references</a:t>
            </a:r>
            <a:endParaRPr lang="en-IL" dirty="0"/>
          </a:p>
        </p:txBody>
      </p:sp>
      <p:sp>
        <p:nvSpPr>
          <p:cNvPr id="3" name="Content Placeholder 2">
            <a:extLst>
              <a:ext uri="{FF2B5EF4-FFF2-40B4-BE49-F238E27FC236}">
                <a16:creationId xmlns:a16="http://schemas.microsoft.com/office/drawing/2014/main" id="{9832F85B-9DEA-A8D0-0D56-B6D8F829D6CE}"/>
              </a:ext>
            </a:extLst>
          </p:cNvPr>
          <p:cNvSpPr>
            <a:spLocks noGrp="1"/>
          </p:cNvSpPr>
          <p:nvPr>
            <p:ph idx="1"/>
          </p:nvPr>
        </p:nvSpPr>
        <p:spPr>
          <a:xfrm>
            <a:off x="1024128" y="2294626"/>
            <a:ext cx="9720073" cy="4023360"/>
          </a:xfrm>
        </p:spPr>
        <p:txBody>
          <a:bodyPr/>
          <a:lstStyle/>
          <a:p>
            <a:pPr>
              <a:buFont typeface="Wingdings" panose="05000000000000000000" pitchFamily="2" charset="2"/>
              <a:buChar char="q"/>
            </a:pPr>
            <a:r>
              <a:rPr lang="en-US" sz="1800" b="0" i="0" u="sng" strike="noStrike" dirty="0">
                <a:solidFill>
                  <a:schemeClr val="accent1">
                    <a:lumMod val="50000"/>
                  </a:schemeClr>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A survey on virtual machine migration and server consolidation frameworks for cloud data centers</a:t>
            </a:r>
            <a:endParaRPr lang="en-US" sz="1800" b="0" i="0" u="sng" strike="noStrike" dirty="0">
              <a:solidFill>
                <a:srgbClr val="B26B02"/>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endParaRPr>
          </a:p>
          <a:p>
            <a:pPr>
              <a:buFont typeface="Wingdings" panose="05000000000000000000" pitchFamily="2" charset="2"/>
              <a:buChar char="q"/>
            </a:pPr>
            <a:r>
              <a:rPr lang="en-US" sz="1800" b="0" i="0" u="sng" strike="noStrike" dirty="0">
                <a:solidFill>
                  <a:schemeClr val="accent1">
                    <a:lumMod val="50000"/>
                  </a:schemeClr>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Evaluation of Delta Compression Techniques for Efficient Live Migration of Large Virtual Machines (</a:t>
            </a:r>
            <a:r>
              <a:rPr lang="en-US" sz="1800" b="0" i="0" u="sng" strike="noStrike" dirty="0" err="1">
                <a:solidFill>
                  <a:schemeClr val="accent1">
                    <a:lumMod val="50000"/>
                  </a:schemeClr>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Svärd</a:t>
            </a:r>
            <a:r>
              <a:rPr lang="en-US" sz="1800" b="0" i="0" u="sng" strike="noStrike" dirty="0">
                <a:solidFill>
                  <a:schemeClr val="accent1">
                    <a:lumMod val="50000"/>
                  </a:schemeClr>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 et al.)</a:t>
            </a:r>
          </a:p>
          <a:p>
            <a:pPr>
              <a:buFont typeface="Wingdings" panose="05000000000000000000" pitchFamily="2" charset="2"/>
              <a:buChar char="q"/>
            </a:pPr>
            <a:r>
              <a:rPr lang="en-US" sz="1800" b="0" i="0" u="sng" strike="noStrike" dirty="0">
                <a:solidFill>
                  <a:schemeClr val="accent1">
                    <a:lumMod val="50000"/>
                  </a:schemeClr>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Analysis of virtual machine live-migration as a method for power-capping | SpringerLink</a:t>
            </a:r>
            <a:endParaRPr lang="en-US" sz="1800" b="0" i="0" u="sng" strike="noStrike" dirty="0">
              <a:solidFill>
                <a:schemeClr val="accent1">
                  <a:lumMod val="50000"/>
                </a:schemeClr>
              </a:solidFill>
              <a:effectLst/>
              <a:latin typeface="Times New Roman" panose="02020603050405020304" pitchFamily="18" charset="0"/>
            </a:endParaRPr>
          </a:p>
        </p:txBody>
      </p:sp>
      <p:sp>
        <p:nvSpPr>
          <p:cNvPr id="4" name="Footer Placeholder 3">
            <a:extLst>
              <a:ext uri="{FF2B5EF4-FFF2-40B4-BE49-F238E27FC236}">
                <a16:creationId xmlns:a16="http://schemas.microsoft.com/office/drawing/2014/main" id="{DECCA0D8-71A6-107E-0FF0-26F08A0959A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EA50C4A-9F17-4704-F552-0E699350CEF0}"/>
              </a:ext>
            </a:extLst>
          </p:cNvPr>
          <p:cNvSpPr>
            <a:spLocks noGrp="1"/>
          </p:cNvSpPr>
          <p:nvPr>
            <p:ph type="sldNum" sz="quarter" idx="12"/>
          </p:nvPr>
        </p:nvSpPr>
        <p:spPr/>
        <p:txBody>
          <a:bodyPr/>
          <a:lstStyle/>
          <a:p>
            <a:fld id="{4FAB73BC-B049-4115-A692-8D63A059BFB8}" type="slidenum">
              <a:rPr lang="en-US" smtClean="0"/>
              <a:t>52</a:t>
            </a:fld>
            <a:endParaRPr lang="en-US" dirty="0"/>
          </a:p>
        </p:txBody>
      </p:sp>
    </p:spTree>
    <p:extLst>
      <p:ext uri="{BB962C8B-B14F-4D97-AF65-F5344CB8AC3E}">
        <p14:creationId xmlns:p14="http://schemas.microsoft.com/office/powerpoint/2010/main" val="186440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B50A4-424C-F4E6-3FF3-E699FA149EC1}"/>
              </a:ext>
            </a:extLst>
          </p:cNvPr>
          <p:cNvSpPr>
            <a:spLocks noGrp="1"/>
          </p:cNvSpPr>
          <p:nvPr>
            <p:ph type="title"/>
          </p:nvPr>
        </p:nvSpPr>
        <p:spPr/>
        <p:txBody>
          <a:bodyPr/>
          <a:lstStyle/>
          <a:p>
            <a:r>
              <a:rPr lang="en-US" dirty="0"/>
              <a:t>Overcome the challenges</a:t>
            </a:r>
            <a:endParaRPr lang="en-IL" dirty="0"/>
          </a:p>
        </p:txBody>
      </p:sp>
      <p:sp>
        <p:nvSpPr>
          <p:cNvPr id="3" name="Content Placeholder 2">
            <a:extLst>
              <a:ext uri="{FF2B5EF4-FFF2-40B4-BE49-F238E27FC236}">
                <a16:creationId xmlns:a16="http://schemas.microsoft.com/office/drawing/2014/main" id="{682E1C45-22CA-1912-C776-FDD1EE843BD0}"/>
              </a:ext>
            </a:extLst>
          </p:cNvPr>
          <p:cNvSpPr>
            <a:spLocks noGrp="1"/>
          </p:cNvSpPr>
          <p:nvPr>
            <p:ph idx="1"/>
          </p:nvPr>
        </p:nvSpPr>
        <p:spPr/>
        <p:txBody>
          <a:bodyPr>
            <a:normAutofit/>
          </a:bodyPr>
          <a:lstStyle/>
          <a:p>
            <a:pPr>
              <a:buFont typeface="Wingdings" panose="05000000000000000000" pitchFamily="2" charset="2"/>
              <a:buChar char="q"/>
            </a:pPr>
            <a:r>
              <a:rPr lang="en-US" sz="2400" b="1" dirty="0"/>
              <a:t>Physical isolation of the client</a:t>
            </a:r>
            <a:r>
              <a:rPr lang="en-US" sz="2400" dirty="0"/>
              <a:t>: assign each client a server.</a:t>
            </a:r>
          </a:p>
          <a:p>
            <a:pPr>
              <a:buFont typeface="Wingdings" panose="05000000000000000000" pitchFamily="2" charset="2"/>
              <a:buChar char="q"/>
            </a:pPr>
            <a:endParaRPr lang="en-US" sz="2400" dirty="0"/>
          </a:p>
          <a:p>
            <a:pPr lvl="2">
              <a:buFont typeface="Wingdings" panose="05000000000000000000" pitchFamily="2" charset="2"/>
              <a:buChar char="q"/>
            </a:pPr>
            <a:endParaRPr lang="en-US" sz="1600" dirty="0"/>
          </a:p>
          <a:p>
            <a:pPr lvl="2">
              <a:buFont typeface="Wingdings" panose="05000000000000000000" pitchFamily="2" charset="2"/>
              <a:buChar char="q"/>
            </a:pPr>
            <a:endParaRPr lang="en-US" sz="1600" dirty="0"/>
          </a:p>
          <a:p>
            <a:pPr marL="310896" lvl="2" indent="0">
              <a:buNone/>
            </a:pPr>
            <a:endParaRPr lang="en-US" sz="1600" dirty="0"/>
          </a:p>
          <a:p>
            <a:pPr>
              <a:buFont typeface="Wingdings" panose="05000000000000000000" pitchFamily="2" charset="2"/>
              <a:buChar char="q"/>
            </a:pPr>
            <a:r>
              <a:rPr lang="en-US" sz="2400" b="1" dirty="0"/>
              <a:t>Virtual Machine</a:t>
            </a:r>
            <a:r>
              <a:rPr lang="en-US" sz="2400" dirty="0"/>
              <a:t>: each client run in a VM. VMs run on a physical server.</a:t>
            </a:r>
          </a:p>
          <a:p>
            <a:pPr lvl="1">
              <a:buFont typeface="Wingdings" panose="05000000000000000000" pitchFamily="2" charset="2"/>
              <a:buChar char="q"/>
            </a:pPr>
            <a:r>
              <a:rPr lang="en-US" sz="2000" dirty="0"/>
              <a:t>Overcame the serious disadvantages of physical isolation.</a:t>
            </a:r>
          </a:p>
          <a:p>
            <a:pPr lvl="1">
              <a:buFont typeface="Wingdings" panose="05000000000000000000" pitchFamily="2" charset="2"/>
              <a:buChar char="q"/>
            </a:pPr>
            <a:r>
              <a:rPr lang="en-US" sz="2000" dirty="0"/>
              <a:t>Allows work flexibility.</a:t>
            </a:r>
          </a:p>
          <a:p>
            <a:pPr lvl="1">
              <a:buFont typeface="Wingdings" panose="05000000000000000000" pitchFamily="2" charset="2"/>
              <a:buChar char="q"/>
            </a:pPr>
            <a:r>
              <a:rPr lang="en-US" sz="2000" dirty="0"/>
              <a:t>Allows to move the client’s VM between physical servers in the DC. </a:t>
            </a:r>
          </a:p>
          <a:p>
            <a:pPr lvl="1">
              <a:buFont typeface="Wingdings" panose="05000000000000000000" pitchFamily="2" charset="2"/>
              <a:buChar char="q"/>
            </a:pPr>
            <a:r>
              <a:rPr lang="en-US" sz="2400" b="1" dirty="0"/>
              <a:t>Moving VMs across the DC is called migration</a:t>
            </a:r>
            <a:r>
              <a:rPr lang="en-US" sz="2400" dirty="0"/>
              <a:t>.</a:t>
            </a:r>
          </a:p>
        </p:txBody>
      </p:sp>
      <p:pic>
        <p:nvPicPr>
          <p:cNvPr id="5" name="Picture 4">
            <a:extLst>
              <a:ext uri="{FF2B5EF4-FFF2-40B4-BE49-F238E27FC236}">
                <a16:creationId xmlns:a16="http://schemas.microsoft.com/office/drawing/2014/main" id="{7D2A3EC9-3280-76C9-7250-14ACAEBF204E}"/>
              </a:ext>
            </a:extLst>
          </p:cNvPr>
          <p:cNvPicPr>
            <a:picLocks noChangeAspect="1"/>
          </p:cNvPicPr>
          <p:nvPr/>
        </p:nvPicPr>
        <p:blipFill>
          <a:blip r:embed="rId2"/>
          <a:stretch>
            <a:fillRect/>
          </a:stretch>
        </p:blipFill>
        <p:spPr>
          <a:xfrm>
            <a:off x="9430068" y="1984077"/>
            <a:ext cx="2628263" cy="1668846"/>
          </a:xfrm>
          <a:prstGeom prst="rect">
            <a:avLst/>
          </a:prstGeom>
        </p:spPr>
      </p:pic>
      <p:pic>
        <p:nvPicPr>
          <p:cNvPr id="7" name="Picture 6">
            <a:extLst>
              <a:ext uri="{FF2B5EF4-FFF2-40B4-BE49-F238E27FC236}">
                <a16:creationId xmlns:a16="http://schemas.microsoft.com/office/drawing/2014/main" id="{59A0ADB7-1659-B0DC-A8D8-775AA3324C16}"/>
              </a:ext>
            </a:extLst>
          </p:cNvPr>
          <p:cNvPicPr>
            <a:picLocks noChangeAspect="1"/>
          </p:cNvPicPr>
          <p:nvPr/>
        </p:nvPicPr>
        <p:blipFill>
          <a:blip r:embed="rId3"/>
          <a:stretch>
            <a:fillRect/>
          </a:stretch>
        </p:blipFill>
        <p:spPr>
          <a:xfrm>
            <a:off x="8764656" y="4841683"/>
            <a:ext cx="2848874" cy="1668845"/>
          </a:xfrm>
          <a:prstGeom prst="rect">
            <a:avLst/>
          </a:prstGeom>
        </p:spPr>
      </p:pic>
      <p:graphicFrame>
        <p:nvGraphicFramePr>
          <p:cNvPr id="4" name="Table 5">
            <a:extLst>
              <a:ext uri="{FF2B5EF4-FFF2-40B4-BE49-F238E27FC236}">
                <a16:creationId xmlns:a16="http://schemas.microsoft.com/office/drawing/2014/main" id="{FFAAFF59-8169-32D4-4E31-DDF8AD536191}"/>
              </a:ext>
            </a:extLst>
          </p:cNvPr>
          <p:cNvGraphicFramePr>
            <a:graphicFrameLocks noGrp="1"/>
          </p:cNvGraphicFramePr>
          <p:nvPr>
            <p:extLst>
              <p:ext uri="{D42A27DB-BD31-4B8C-83A1-F6EECF244321}">
                <p14:modId xmlns:p14="http://schemas.microsoft.com/office/powerpoint/2010/main" val="3854784437"/>
              </p:ext>
            </p:extLst>
          </p:nvPr>
        </p:nvGraphicFramePr>
        <p:xfrm>
          <a:off x="1163098" y="2759413"/>
          <a:ext cx="8128000" cy="1112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615321736"/>
                    </a:ext>
                  </a:extLst>
                </a:gridCol>
                <a:gridCol w="4064000">
                  <a:extLst>
                    <a:ext uri="{9D8B030D-6E8A-4147-A177-3AD203B41FA5}">
                      <a16:colId xmlns:a16="http://schemas.microsoft.com/office/drawing/2014/main" val="1755269590"/>
                    </a:ext>
                  </a:extLst>
                </a:gridCol>
              </a:tblGrid>
              <a:tr h="370840">
                <a:tc>
                  <a:txBody>
                    <a:bodyPr/>
                    <a:lstStyle/>
                    <a:p>
                      <a:r>
                        <a:rPr lang="en-US" sz="1800" dirty="0"/>
                        <a:t>Advantages</a:t>
                      </a:r>
                      <a:endParaRPr lang="en-IL" dirty="0"/>
                    </a:p>
                  </a:txBody>
                  <a:tcPr/>
                </a:tc>
                <a:tc>
                  <a:txBody>
                    <a:bodyPr/>
                    <a:lstStyle/>
                    <a:p>
                      <a:r>
                        <a:rPr lang="en-US" sz="1800" dirty="0"/>
                        <a:t>Disadvantages</a:t>
                      </a:r>
                      <a:endParaRPr lang="en-IL" dirty="0"/>
                    </a:p>
                  </a:txBody>
                  <a:tcPr/>
                </a:tc>
                <a:extLst>
                  <a:ext uri="{0D108BD9-81ED-4DB2-BD59-A6C34878D82A}">
                    <a16:rowId xmlns:a16="http://schemas.microsoft.com/office/drawing/2014/main" val="1165127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Optimal memory privacy.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Very expansive.</a:t>
                      </a:r>
                    </a:p>
                  </a:txBody>
                  <a:tcPr/>
                </a:tc>
                <a:extLst>
                  <a:ext uri="{0D108BD9-81ED-4DB2-BD59-A6C34878D82A}">
                    <a16:rowId xmlns:a16="http://schemas.microsoft.com/office/drawing/2014/main" val="1890034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Optimal client's isolation.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Inefficient use of resources.</a:t>
                      </a:r>
                    </a:p>
                  </a:txBody>
                  <a:tcPr/>
                </a:tc>
                <a:extLst>
                  <a:ext uri="{0D108BD9-81ED-4DB2-BD59-A6C34878D82A}">
                    <a16:rowId xmlns:a16="http://schemas.microsoft.com/office/drawing/2014/main" val="3862397224"/>
                  </a:ext>
                </a:extLst>
              </a:tr>
            </a:tbl>
          </a:graphicData>
        </a:graphic>
      </p:graphicFrame>
      <p:sp>
        <p:nvSpPr>
          <p:cNvPr id="10" name="Footer Placeholder 9">
            <a:extLst>
              <a:ext uri="{FF2B5EF4-FFF2-40B4-BE49-F238E27FC236}">
                <a16:creationId xmlns:a16="http://schemas.microsoft.com/office/drawing/2014/main" id="{D9A5FE1B-1EC1-7A95-11C6-72B22183B5E7}"/>
              </a:ext>
            </a:extLst>
          </p:cNvPr>
          <p:cNvSpPr>
            <a:spLocks noGrp="1"/>
          </p:cNvSpPr>
          <p:nvPr>
            <p:ph type="ftr" sz="quarter" idx="11"/>
          </p:nvPr>
        </p:nvSpPr>
        <p:spPr/>
        <p:txBody>
          <a:bodyPr/>
          <a:lstStyle/>
          <a:p>
            <a:r>
              <a:rPr lang="en-US"/>
              <a:t>background</a:t>
            </a:r>
            <a:endParaRPr lang="en-US" dirty="0"/>
          </a:p>
        </p:txBody>
      </p:sp>
      <p:sp>
        <p:nvSpPr>
          <p:cNvPr id="11" name="Slide Number Placeholder 10">
            <a:extLst>
              <a:ext uri="{FF2B5EF4-FFF2-40B4-BE49-F238E27FC236}">
                <a16:creationId xmlns:a16="http://schemas.microsoft.com/office/drawing/2014/main" id="{00FFC43B-F29E-8070-4AC9-EE1B9EF472CE}"/>
              </a:ext>
            </a:extLst>
          </p:cNvPr>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96518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anim calcmode="lin" valueType="num">
                                      <p:cBhvr>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500" fill="hold"/>
                                        <p:tgtEl>
                                          <p:spTgt spid="3">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anim calcmode="lin" valueType="num">
                                      <p:cBhvr>
                                        <p:cTn id="3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1" dur="500" fill="hold"/>
                                        <p:tgtEl>
                                          <p:spTgt spid="3">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anim calcmode="lin" valueType="num">
                                      <p:cBhvr>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6" dur="500" fill="hold"/>
                                        <p:tgtEl>
                                          <p:spTgt spid="3">
                                            <p:txEl>
                                              <p:pRg st="7" end="7"/>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anim calcmode="lin" valueType="num">
                                      <p:cBhvr>
                                        <p:cTn id="40"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1" dur="500" fill="hold"/>
                                        <p:tgtEl>
                                          <p:spTgt spid="3">
                                            <p:txEl>
                                              <p:pRg st="8" end="8"/>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anim calcmode="lin" valueType="num">
                                      <p:cBhvr>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6" dur="500" fill="hold"/>
                                        <p:tgtEl>
                                          <p:spTgt spid="3">
                                            <p:txEl>
                                              <p:pRg st="9" end="9"/>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anim calcmode="lin" valueType="num">
                                      <p:cBhvr>
                                        <p:cTn id="50" dur="500" fill="hold"/>
                                        <p:tgtEl>
                                          <p:spTgt spid="7"/>
                                        </p:tgtEl>
                                        <p:attrNameLst>
                                          <p:attrName>ppt_x</p:attrName>
                                        </p:attrNameLst>
                                      </p:cBhvr>
                                      <p:tavLst>
                                        <p:tav tm="0">
                                          <p:val>
                                            <p:strVal val="#ppt_x"/>
                                          </p:val>
                                        </p:tav>
                                        <p:tav tm="100000">
                                          <p:val>
                                            <p:strVal val="#ppt_x"/>
                                          </p:val>
                                        </p:tav>
                                      </p:tavLst>
                                    </p:anim>
                                    <p:anim calcmode="lin" valueType="num">
                                      <p:cBhvr>
                                        <p:cTn id="5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10DA-70E4-4F48-5884-18E0674FE4E5}"/>
              </a:ext>
            </a:extLst>
          </p:cNvPr>
          <p:cNvSpPr>
            <a:spLocks noGrp="1"/>
          </p:cNvSpPr>
          <p:nvPr>
            <p:ph type="title"/>
          </p:nvPr>
        </p:nvSpPr>
        <p:spPr/>
        <p:txBody>
          <a:bodyPr/>
          <a:lstStyle/>
          <a:p>
            <a:r>
              <a:rPr lang="en-US" dirty="0"/>
              <a:t>VM migration</a:t>
            </a:r>
            <a:endParaRPr lang="en-IL" dirty="0"/>
          </a:p>
        </p:txBody>
      </p:sp>
      <p:sp>
        <p:nvSpPr>
          <p:cNvPr id="3" name="Content Placeholder 2">
            <a:extLst>
              <a:ext uri="{FF2B5EF4-FFF2-40B4-BE49-F238E27FC236}">
                <a16:creationId xmlns:a16="http://schemas.microsoft.com/office/drawing/2014/main" id="{AB96D171-C831-9D07-8A68-74512E6FBFD9}"/>
              </a:ext>
            </a:extLst>
          </p:cNvPr>
          <p:cNvSpPr>
            <a:spLocks noGrp="1"/>
          </p:cNvSpPr>
          <p:nvPr>
            <p:ph idx="1"/>
          </p:nvPr>
        </p:nvSpPr>
        <p:spPr/>
        <p:txBody>
          <a:bodyPr>
            <a:noAutofit/>
          </a:bodyPr>
          <a:lstStyle/>
          <a:p>
            <a:pPr>
              <a:buFont typeface="Wingdings" panose="05000000000000000000" pitchFamily="2" charset="2"/>
              <a:buChar char="q"/>
            </a:pPr>
            <a:r>
              <a:rPr lang="en-US" sz="2800" b="1" dirty="0"/>
              <a:t>Cold migration</a:t>
            </a:r>
            <a:r>
              <a:rPr lang="en-US" sz="2800" dirty="0"/>
              <a:t>: The simplest VM migration.</a:t>
            </a:r>
          </a:p>
          <a:p>
            <a:pPr lvl="1">
              <a:buFont typeface="Wingdings" panose="05000000000000000000" pitchFamily="2" charset="2"/>
              <a:buChar char="q"/>
            </a:pPr>
            <a:r>
              <a:rPr lang="en-US" sz="2400" dirty="0"/>
              <a:t>Complete stop of the VM.</a:t>
            </a:r>
          </a:p>
          <a:p>
            <a:pPr lvl="1">
              <a:buFont typeface="Wingdings" panose="05000000000000000000" pitchFamily="2" charset="2"/>
              <a:buChar char="q"/>
            </a:pPr>
            <a:r>
              <a:rPr lang="en-US" sz="2400" dirty="0"/>
              <a:t>Copying the VM’s memory from source to destination server.</a:t>
            </a:r>
          </a:p>
          <a:p>
            <a:pPr lvl="1">
              <a:buFont typeface="Wingdings" panose="05000000000000000000" pitchFamily="2" charset="2"/>
              <a:buChar char="q"/>
            </a:pPr>
            <a:r>
              <a:rPr lang="en-US" sz="2400" dirty="0"/>
              <a:t>Restarting the VM in the destination server.</a:t>
            </a:r>
          </a:p>
          <a:p>
            <a:pPr lvl="1">
              <a:buFont typeface="Wingdings" panose="05000000000000000000" pitchFamily="2" charset="2"/>
              <a:buChar char="q"/>
            </a:pPr>
            <a:endParaRPr lang="en-US" sz="2400" dirty="0"/>
          </a:p>
          <a:p>
            <a:pPr>
              <a:buFont typeface="Wingdings" panose="05000000000000000000" pitchFamily="2" charset="2"/>
              <a:buChar char="q"/>
            </a:pPr>
            <a:r>
              <a:rPr lang="en-US" sz="2800" b="1" dirty="0"/>
              <a:t>Live migration</a:t>
            </a:r>
            <a:r>
              <a:rPr lang="en-US" sz="2800" dirty="0"/>
              <a:t>: migrate the VM without interrupting its work.</a:t>
            </a:r>
          </a:p>
          <a:p>
            <a:pPr lvl="1">
              <a:buFont typeface="Wingdings" panose="05000000000000000000" pitchFamily="2" charset="2"/>
              <a:buChar char="q"/>
            </a:pPr>
            <a:r>
              <a:rPr lang="en-US" sz="2400" dirty="0"/>
              <a:t> Pre-copy: copy both state and data before handover.</a:t>
            </a:r>
          </a:p>
          <a:p>
            <a:pPr lvl="1">
              <a:buFont typeface="Wingdings" panose="05000000000000000000" pitchFamily="2" charset="2"/>
              <a:buChar char="q"/>
            </a:pPr>
            <a:r>
              <a:rPr lang="en-US" sz="2400" dirty="0"/>
              <a:t>Post copy: first copy the CPU’s state, and then copy the data while the VM Running on the destination server.</a:t>
            </a:r>
            <a:endParaRPr lang="en-IL" sz="2400" dirty="0"/>
          </a:p>
        </p:txBody>
      </p:sp>
      <p:sp>
        <p:nvSpPr>
          <p:cNvPr id="4" name="Footer Placeholder 3">
            <a:extLst>
              <a:ext uri="{FF2B5EF4-FFF2-40B4-BE49-F238E27FC236}">
                <a16:creationId xmlns:a16="http://schemas.microsoft.com/office/drawing/2014/main" id="{6B66A5AB-8F56-90FB-8875-CF8915F4659A}"/>
              </a:ext>
            </a:extLst>
          </p:cNvPr>
          <p:cNvSpPr>
            <a:spLocks noGrp="1"/>
          </p:cNvSpPr>
          <p:nvPr>
            <p:ph type="ftr" sz="quarter" idx="11"/>
          </p:nvPr>
        </p:nvSpPr>
        <p:spPr/>
        <p:txBody>
          <a:bodyPr/>
          <a:lstStyle/>
          <a:p>
            <a:r>
              <a:rPr lang="en-US"/>
              <a:t>background</a:t>
            </a:r>
            <a:endParaRPr lang="en-US" dirty="0"/>
          </a:p>
        </p:txBody>
      </p:sp>
      <p:sp>
        <p:nvSpPr>
          <p:cNvPr id="5" name="Slide Number Placeholder 4">
            <a:extLst>
              <a:ext uri="{FF2B5EF4-FFF2-40B4-BE49-F238E27FC236}">
                <a16:creationId xmlns:a16="http://schemas.microsoft.com/office/drawing/2014/main" id="{85ACA135-7A4E-5C22-B6B1-E0A8FB7B36AA}"/>
              </a:ext>
            </a:extLst>
          </p:cNvPr>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108190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anim calcmode="lin" valueType="num">
                                      <p:cBhvr>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anim calcmode="lin" valueType="num">
                                      <p:cBhvr>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anim calcmode="lin" valueType="num">
                                      <p:cBhvr>
                                        <p:cTn id="3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5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anim calcmode="lin" valueType="num">
                                      <p:cBhvr>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500" fill="hold"/>
                                        <p:tgtEl>
                                          <p:spTgt spid="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anim calcmode="lin" valueType="num">
                                      <p:cBhvr>
                                        <p:cTn id="4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5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1BDF-E164-4622-CB4E-C1CFD953F464}"/>
              </a:ext>
            </a:extLst>
          </p:cNvPr>
          <p:cNvSpPr>
            <a:spLocks noGrp="1"/>
          </p:cNvSpPr>
          <p:nvPr>
            <p:ph type="title"/>
          </p:nvPr>
        </p:nvSpPr>
        <p:spPr/>
        <p:txBody>
          <a:bodyPr/>
          <a:lstStyle/>
          <a:p>
            <a:r>
              <a:rPr lang="en-US" dirty="0"/>
              <a:t>What is VM live migration?</a:t>
            </a:r>
            <a:endParaRPr lang="en-IL" dirty="0"/>
          </a:p>
        </p:txBody>
      </p:sp>
      <p:pic>
        <p:nvPicPr>
          <p:cNvPr id="4" name="live migration illustration - Made with Clipchamp">
            <a:hlinkClick r:id="" action="ppaction://media"/>
            <a:extLst>
              <a:ext uri="{FF2B5EF4-FFF2-40B4-BE49-F238E27FC236}">
                <a16:creationId xmlns:a16="http://schemas.microsoft.com/office/drawing/2014/main" id="{CE192484-F196-9B4D-5272-43A4051A76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41400" y="1719395"/>
            <a:ext cx="8485528" cy="4772991"/>
          </a:xfrm>
        </p:spPr>
      </p:pic>
      <p:sp>
        <p:nvSpPr>
          <p:cNvPr id="3" name="Footer Placeholder 2">
            <a:extLst>
              <a:ext uri="{FF2B5EF4-FFF2-40B4-BE49-F238E27FC236}">
                <a16:creationId xmlns:a16="http://schemas.microsoft.com/office/drawing/2014/main" id="{7920AE28-82CA-5F51-E9C4-72D8000A1EF4}"/>
              </a:ext>
            </a:extLst>
          </p:cNvPr>
          <p:cNvSpPr>
            <a:spLocks noGrp="1"/>
          </p:cNvSpPr>
          <p:nvPr>
            <p:ph type="ftr" sz="quarter" idx="11"/>
          </p:nvPr>
        </p:nvSpPr>
        <p:spPr/>
        <p:txBody>
          <a:bodyPr/>
          <a:lstStyle/>
          <a:p>
            <a:r>
              <a:rPr lang="en-US"/>
              <a:t>background</a:t>
            </a:r>
            <a:endParaRPr lang="en-US" dirty="0"/>
          </a:p>
        </p:txBody>
      </p:sp>
      <p:sp>
        <p:nvSpPr>
          <p:cNvPr id="5" name="Slide Number Placeholder 4">
            <a:extLst>
              <a:ext uri="{FF2B5EF4-FFF2-40B4-BE49-F238E27FC236}">
                <a16:creationId xmlns:a16="http://schemas.microsoft.com/office/drawing/2014/main" id="{2C197E27-B180-47C7-F725-60B3D2AE1851}"/>
              </a:ext>
            </a:extLst>
          </p:cNvPr>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349030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8" name="Title 7">
            <a:extLst>
              <a:ext uri="{FF2B5EF4-FFF2-40B4-BE49-F238E27FC236}">
                <a16:creationId xmlns:a16="http://schemas.microsoft.com/office/drawing/2014/main" id="{A8EDB451-0C74-0041-F8AF-D781A1D9A02E}"/>
              </a:ext>
            </a:extLst>
          </p:cNvPr>
          <p:cNvSpPr>
            <a:spLocks noGrp="1"/>
          </p:cNvSpPr>
          <p:nvPr>
            <p:ph type="ctrTitle"/>
          </p:nvPr>
        </p:nvSpPr>
        <p:spPr>
          <a:xfrm>
            <a:off x="2209800" y="963930"/>
            <a:ext cx="7772400" cy="1463040"/>
          </a:xfrm>
          <a:solidFill>
            <a:srgbClr val="000000">
              <a:alpha val="50196"/>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r>
              <a:rPr lang="en-US" dirty="0">
                <a:solidFill>
                  <a:schemeClr val="bg1"/>
                </a:solidFill>
              </a:rPr>
              <a:t>Two VM live migration </a:t>
            </a:r>
            <a:br>
              <a:rPr lang="en-US" dirty="0">
                <a:solidFill>
                  <a:schemeClr val="bg1"/>
                </a:solidFill>
              </a:rPr>
            </a:br>
            <a:r>
              <a:rPr lang="en-US" dirty="0">
                <a:solidFill>
                  <a:schemeClr val="bg1"/>
                </a:solidFill>
              </a:rPr>
              <a:t>optimizations</a:t>
            </a:r>
            <a:endParaRPr lang="en-IL" dirty="0">
              <a:solidFill>
                <a:schemeClr val="bg1"/>
              </a:solidFill>
            </a:endParaRPr>
          </a:p>
        </p:txBody>
      </p:sp>
      <p:sp>
        <p:nvSpPr>
          <p:cNvPr id="2" name="Footer Placeholder 1">
            <a:extLst>
              <a:ext uri="{FF2B5EF4-FFF2-40B4-BE49-F238E27FC236}">
                <a16:creationId xmlns:a16="http://schemas.microsoft.com/office/drawing/2014/main" id="{44E9570B-7368-50D4-7199-BDB779C60B72}"/>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A32CBD1B-82F6-3DBA-EBA8-A6A1D78B389C}"/>
              </a:ext>
            </a:extLst>
          </p:cNvPr>
          <p:cNvSpPr>
            <a:spLocks noGrp="1"/>
          </p:cNvSpPr>
          <p:nvPr>
            <p:ph type="sldNum" sz="quarter" idx="12"/>
          </p:nvPr>
        </p:nvSpPr>
        <p:spPr/>
        <p:txBody>
          <a:bodyPr/>
          <a:lstStyle/>
          <a:p>
            <a:fld id="{4FAB73BC-B049-4115-A692-8D63A059BFB8}" type="slidenum">
              <a:rPr lang="en-US" smtClean="0"/>
              <a:t>9</a:t>
            </a:fld>
            <a:endParaRPr lang="en-US" dirty="0"/>
          </a:p>
        </p:txBody>
      </p:sp>
      <p:sp>
        <p:nvSpPr>
          <p:cNvPr id="4" name="Title 7">
            <a:extLst>
              <a:ext uri="{FF2B5EF4-FFF2-40B4-BE49-F238E27FC236}">
                <a16:creationId xmlns:a16="http://schemas.microsoft.com/office/drawing/2014/main" id="{C1F0B7C7-6F3B-A19E-9F61-F075ABA69417}"/>
              </a:ext>
            </a:extLst>
          </p:cNvPr>
          <p:cNvSpPr txBox="1">
            <a:spLocks/>
          </p:cNvSpPr>
          <p:nvPr/>
        </p:nvSpPr>
        <p:spPr>
          <a:xfrm>
            <a:off x="1299016" y="3568974"/>
            <a:ext cx="4022079" cy="1759726"/>
          </a:xfrm>
          <a:prstGeom prst="rect">
            <a:avLst/>
          </a:prstGeom>
          <a:solidFill>
            <a:srgbClr val="000000">
              <a:alpha val="50196"/>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4000" dirty="0">
                <a:solidFill>
                  <a:schemeClr val="bg1"/>
                </a:solidFill>
              </a:rPr>
              <a:t>Bandwidth</a:t>
            </a:r>
          </a:p>
          <a:p>
            <a:pPr algn="ctr"/>
            <a:r>
              <a:rPr lang="en-US" sz="4000" dirty="0">
                <a:solidFill>
                  <a:schemeClr val="bg1"/>
                </a:solidFill>
              </a:rPr>
              <a:t> Optimization</a:t>
            </a:r>
          </a:p>
        </p:txBody>
      </p:sp>
      <p:sp>
        <p:nvSpPr>
          <p:cNvPr id="6" name="Title 7">
            <a:extLst>
              <a:ext uri="{FF2B5EF4-FFF2-40B4-BE49-F238E27FC236}">
                <a16:creationId xmlns:a16="http://schemas.microsoft.com/office/drawing/2014/main" id="{810B0CF2-45AE-AC36-1BDE-21900F915F47}"/>
              </a:ext>
            </a:extLst>
          </p:cNvPr>
          <p:cNvSpPr txBox="1">
            <a:spLocks/>
          </p:cNvSpPr>
          <p:nvPr/>
        </p:nvSpPr>
        <p:spPr>
          <a:xfrm>
            <a:off x="6985204" y="3568974"/>
            <a:ext cx="4022080" cy="1759726"/>
          </a:xfrm>
          <a:prstGeom prst="rect">
            <a:avLst/>
          </a:prstGeom>
          <a:solidFill>
            <a:srgbClr val="000000">
              <a:alpha val="50196"/>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4000" dirty="0">
                <a:solidFill>
                  <a:schemeClr val="bg1"/>
                </a:solidFill>
              </a:rPr>
              <a:t>Power consumption optimization</a:t>
            </a:r>
          </a:p>
        </p:txBody>
      </p:sp>
    </p:spTree>
    <p:extLst>
      <p:ext uri="{BB962C8B-B14F-4D97-AF65-F5344CB8AC3E}">
        <p14:creationId xmlns:p14="http://schemas.microsoft.com/office/powerpoint/2010/main" val="311488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44C90D-2A62-4985-9618-346024743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Integral</Template>
  <TotalTime>4167</TotalTime>
  <Words>2954</Words>
  <Application>Microsoft Office PowerPoint</Application>
  <PresentationFormat>Widescreen</PresentationFormat>
  <Paragraphs>498</Paragraphs>
  <Slides>52</Slides>
  <Notes>24</Notes>
  <HiddenSlides>1</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arial</vt:lpstr>
      <vt:lpstr>Calibri</vt:lpstr>
      <vt:lpstr>Cambria Math</vt:lpstr>
      <vt:lpstr>Consolas</vt:lpstr>
      <vt:lpstr>Times New Roman</vt:lpstr>
      <vt:lpstr>Times-Roman</vt:lpstr>
      <vt:lpstr>Tw Cen MT</vt:lpstr>
      <vt:lpstr>Tw Cen MT Condensed</vt:lpstr>
      <vt:lpstr>Wingdings</vt:lpstr>
      <vt:lpstr>Wingdings 3</vt:lpstr>
      <vt:lpstr>Integral</vt:lpstr>
      <vt:lpstr>VM live migration optimization</vt:lpstr>
      <vt:lpstr>outline</vt:lpstr>
      <vt:lpstr>background</vt:lpstr>
      <vt:lpstr>Our world</vt:lpstr>
      <vt:lpstr>Challenges using DC</vt:lpstr>
      <vt:lpstr>Overcome the challenges</vt:lpstr>
      <vt:lpstr>VM migration</vt:lpstr>
      <vt:lpstr>What is VM live migration?</vt:lpstr>
      <vt:lpstr>Two VM live migration  optimizations</vt:lpstr>
      <vt:lpstr>Bandwidth optimization</vt:lpstr>
      <vt:lpstr>Bandwidth</vt:lpstr>
      <vt:lpstr>PRE-COPY in high level</vt:lpstr>
      <vt:lpstr>PRE-COPY in high level</vt:lpstr>
      <vt:lpstr>PRE-COPY in high level</vt:lpstr>
      <vt:lpstr>PRE-COPY in high level</vt:lpstr>
      <vt:lpstr>PRE-COPY in high level</vt:lpstr>
      <vt:lpstr>PRE-COPY keynotes</vt:lpstr>
      <vt:lpstr>PRE-COPY Conclusion</vt:lpstr>
      <vt:lpstr>XBRLE - Overview</vt:lpstr>
      <vt:lpstr>xbRLE – compression</vt:lpstr>
      <vt:lpstr>xbRLE – RLE</vt:lpstr>
      <vt:lpstr>XBRLE – Important insight</vt:lpstr>
      <vt:lpstr>XBRLE – bitwise xor</vt:lpstr>
      <vt:lpstr>XBRLE – XOR binary</vt:lpstr>
      <vt:lpstr>XBRLE – XOR binary (and rle)</vt:lpstr>
      <vt:lpstr>XBRLE – XOR binary (and rle)</vt:lpstr>
      <vt:lpstr>XBRLE – Receiver side</vt:lpstr>
      <vt:lpstr>XBRLE – Receiver side</vt:lpstr>
      <vt:lpstr>XBRLE – Memory ISSUE</vt:lpstr>
      <vt:lpstr>XBRLE – FULL flow</vt:lpstr>
      <vt:lpstr>XBRLE – Results</vt:lpstr>
      <vt:lpstr>XBRLE – Results (time)</vt:lpstr>
      <vt:lpstr>XBRLE – Results (UDP DOWNTIME)</vt:lpstr>
      <vt:lpstr>XBRLE – Results (ERP CPU)</vt:lpstr>
      <vt:lpstr>XBRLE – FUTURE WORK</vt:lpstr>
      <vt:lpstr>XBRLE – IN real life</vt:lpstr>
      <vt:lpstr>DVFS enable-power power capping</vt:lpstr>
      <vt:lpstr>Main problem – power consumption</vt:lpstr>
      <vt:lpstr>How is live migration related to   the power consumption of Data centers?</vt:lpstr>
      <vt:lpstr>Power consumption during live migration</vt:lpstr>
      <vt:lpstr>Twolf VS gap migration</vt:lpstr>
      <vt:lpstr>What can we do?</vt:lpstr>
      <vt:lpstr>#1: DVFS-enabled power optimization</vt:lpstr>
      <vt:lpstr>#2: Power Capping</vt:lpstr>
      <vt:lpstr>vs</vt:lpstr>
      <vt:lpstr>DVFS performance</vt:lpstr>
      <vt:lpstr>Cap value performance</vt:lpstr>
      <vt:lpstr>DVFS vs power capping </vt:lpstr>
      <vt:lpstr>Conclusion &amp; Future works </vt:lpstr>
      <vt:lpstr>conclusion</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VM live migration optimization</dc:title>
  <dc:creator>ספיר בן-דוד</dc:creator>
  <cp:lastModifiedBy>ספיר בן-דוד</cp:lastModifiedBy>
  <cp:revision>44</cp:revision>
  <dcterms:created xsi:type="dcterms:W3CDTF">2022-12-17T15:21:34Z</dcterms:created>
  <dcterms:modified xsi:type="dcterms:W3CDTF">2023-01-15T06:35:05Z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